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dotx" ContentType="application/vnd.openxmlformats-officedocument.wordprocessingml.template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5" r:id="rId5"/>
    <p:sldId id="310" r:id="rId6"/>
    <p:sldId id="293" r:id="rId7"/>
    <p:sldId id="303" r:id="rId8"/>
    <p:sldId id="304" r:id="rId9"/>
    <p:sldId id="305" r:id="rId10"/>
    <p:sldId id="306" r:id="rId11"/>
    <p:sldId id="319" r:id="rId12"/>
    <p:sldId id="308" r:id="rId13"/>
    <p:sldId id="320" r:id="rId14"/>
    <p:sldId id="317" r:id="rId15"/>
    <p:sldId id="318" r:id="rId16"/>
    <p:sldId id="321" r:id="rId17"/>
    <p:sldId id="297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37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EE"/>
    <a:srgbClr val="5598D4"/>
    <a:srgbClr val="0088BB"/>
    <a:srgbClr val="DBDBDC"/>
    <a:srgbClr val="80DDF7"/>
    <a:srgbClr val="B7B8B9"/>
    <a:srgbClr val="6F7171"/>
    <a:srgbClr val="EE1133"/>
    <a:srgbClr val="FCFCFC"/>
    <a:srgbClr val="54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8" autoAdjust="0"/>
    <p:restoredTop sz="97199" autoAdjust="0"/>
  </p:normalViewPr>
  <p:slideViewPr>
    <p:cSldViewPr snapToGrid="0">
      <p:cViewPr varScale="1">
        <p:scale>
          <a:sx n="101" d="100"/>
          <a:sy n="101" d="100"/>
        </p:scale>
        <p:origin x="594" y="108"/>
      </p:cViewPr>
      <p:guideLst>
        <p:guide orient="horz" pos="3648"/>
        <p:guide pos="2664"/>
        <p:guide orient="horz" pos="2664"/>
        <p:guide orient="horz" pos="3249"/>
        <p:guide pos="325"/>
        <p:guide orient="horz" pos="981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37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05.06.2026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05.06.2026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5645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0465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761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167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785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041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69304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43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295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hyperlink" Target="https://rutube.ru/video/private/ec9048a447737525adc50452ec73896f/?p=A0TyKDj54nePJupRWQXLPw" TargetMode="External"/><Relationship Id="rId4" Type="http://schemas.openxmlformats.org/officeDocument/2006/relationships/slide" Target="slide12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1.png"/><Relationship Id="rId7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br.ru/microfinance/explan/lombard/" TargetMode="Externa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22.jpg"/><Relationship Id="rId7" Type="http://schemas.openxmlformats.org/officeDocument/2006/relationships/hyperlink" Target="http://www.cbr.ru/Content/Document/File/146161/pres_19062024.pdf" TargetMode="Externa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br.ru/admissionfinmarket/navigator/lombardy/" TargetMode="External"/><Relationship Id="rId11" Type="http://schemas.openxmlformats.org/officeDocument/2006/relationships/hyperlink" Target="http://www.cbr.ru/admissionfinmarket/register/" TargetMode="External"/><Relationship Id="rId5" Type="http://schemas.openxmlformats.org/officeDocument/2006/relationships/hyperlink" Target="http://www.cbr.ru/lk_uio/video_instructions/" TargetMode="External"/><Relationship Id="rId15" Type="http://schemas.openxmlformats.org/officeDocument/2006/relationships/image" Target="../media/image26.png"/><Relationship Id="rId10" Type="http://schemas.openxmlformats.org/officeDocument/2006/relationships/hyperlink" Target="http://www.cbr.ru/rbr/rbr_fr/" TargetMode="External"/><Relationship Id="rId19" Type="http://schemas.openxmlformats.org/officeDocument/2006/relationships/image" Target="../media/image30.png"/><Relationship Id="rId4" Type="http://schemas.openxmlformats.org/officeDocument/2006/relationships/hyperlink" Target="https://portal5.cbr.ru/" TargetMode="External"/><Relationship Id="rId9" Type="http://schemas.openxmlformats.org/officeDocument/2006/relationships/hyperlink" Target="http://www.cbr.ru/admissionfinmarket/navigator/lombardy/kak-poluchit-vypisku-iz-gosudarstvennogo-reestra-lombardov/" TargetMode="External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Queries/UniDbQuery/File/90134/1200" TargetMode="External"/><Relationship Id="rId2" Type="http://schemas.openxmlformats.org/officeDocument/2006/relationships/hyperlink" Target="http://pravo.gov.ru/proxy/ips/?searchres=&amp;bpas=cd00000&amp;a3=&amp;a3type=1&amp;a3value=&amp;a6=&amp;a6type=1&amp;a6value=&amp;a15=&amp;a15type1&amp;a15value=&amp;a7type=1&amp;a7from=&amp;a7to=&amp;a7date=&amp;a8=196%d4%c7&amp;a8type=1&amp;a1=&amp;a0=&amp;a16=&amp;a16type=1&amp;a16value=&amp;a17=&amp;a7type=1&amp;a17value=&amp;a4=&amp;a4type=1&amp;a4value=&amp;a23=&amp;a23type=1&amp;a23value=&amp;textpres=&amp;sort=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package" Target="../embeddings/_______Microsoft_Word.dotx"/><Relationship Id="rId3" Type="http://schemas.openxmlformats.org/officeDocument/2006/relationships/notesSlide" Target="../notesSlides/notesSlide3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br.ru/lk_uio/" TargetMode="External"/><Relationship Id="rId11" Type="http://schemas.openxmlformats.org/officeDocument/2006/relationships/slide" Target="slide7.xml"/><Relationship Id="rId5" Type="http://schemas.openxmlformats.org/officeDocument/2006/relationships/hyperlink" Target="http://www.cbr.ru/PSystem/invoicepr/" TargetMode="External"/><Relationship Id="rId15" Type="http://schemas.openxmlformats.org/officeDocument/2006/relationships/oleObject" Target="../embeddings/oleObject1.bin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hyperlink" Target="http://portal5.cbr.ru/" TargetMode="External"/><Relationship Id="rId7" Type="http://schemas.openxmlformats.org/officeDocument/2006/relationships/slide" Target="slide11.xml"/><Relationship Id="rId12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image" Target="../media/image12.wmf"/><Relationship Id="rId10" Type="http://schemas.openxmlformats.org/officeDocument/2006/relationships/slide" Target="slide5.xml"/><Relationship Id="rId4" Type="http://schemas.openxmlformats.org/officeDocument/2006/relationships/oleObject" Target="../embeddings/oleObject2.bin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slide" Target="slide12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6" Type="http://schemas.openxmlformats.org/officeDocument/2006/relationships/slide" Target="slide11.xml"/><Relationship Id="rId11" Type="http://schemas.openxmlformats.org/officeDocument/2006/relationships/slide" Target="slide9.xml"/><Relationship Id="rId5" Type="http://schemas.openxmlformats.org/officeDocument/2006/relationships/hyperlink" Target="http://www.cbr.ru/crosscut/lawacts/file/590#page=4" TargetMode="External"/><Relationship Id="rId15" Type="http://schemas.openxmlformats.org/officeDocument/2006/relationships/image" Target="../media/image14.wmf"/><Relationship Id="rId10" Type="http://schemas.openxmlformats.org/officeDocument/2006/relationships/slide" Target="slide7.xml"/><Relationship Id="rId19" Type="http://schemas.openxmlformats.org/officeDocument/2006/relationships/image" Target="../media/image16.wmf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hyperlink" Target="https://rutube.ru/video/private/ec9048a447737525adc50452ec73896f/?p=A0TyKDj54nePJupRWQXLPw" TargetMode="External"/><Relationship Id="rId4" Type="http://schemas.openxmlformats.org/officeDocument/2006/relationships/slide" Target="slide1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slide" Target="slide5.xml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4.v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slide" Target="slide12.xml"/><Relationship Id="rId15" Type="http://schemas.openxmlformats.org/officeDocument/2006/relationships/image" Target="../media/image18.wmf"/><Relationship Id="rId10" Type="http://schemas.openxmlformats.org/officeDocument/2006/relationships/hyperlink" Target="http://pravo.gov.ru/proxy/ips/?searchres=&amp;bpas=cd00000&amp;a3=&amp;a3type=1&amp;a3value=&amp;a6=&amp;a6type=1&amp;a6value=&amp;a15=&amp;a15type1&amp;a15value=&amp;a7type=1&amp;a7from=&amp;a7to=&amp;a7date=&amp;a8=196%d4%c7&amp;a8type=1&amp;a1=&amp;a0=&amp;a16=&amp;a16type=1&amp;a16value=&amp;a17=&amp;a7type=1&amp;a17value=&amp;a4=&amp;a4type=1&amp;a4value=&amp;a23=&amp;a23type=1&amp;a23value=&amp;textpres=&amp;sort=7" TargetMode="External"/><Relationship Id="rId19" Type="http://schemas.openxmlformats.org/officeDocument/2006/relationships/image" Target="../media/image20.wmf"/><Relationship Id="rId4" Type="http://schemas.openxmlformats.org/officeDocument/2006/relationships/slide" Target="slide11.xml"/><Relationship Id="rId9" Type="http://schemas.openxmlformats.org/officeDocument/2006/relationships/slide" Target="slide9.xml"/><Relationship Id="rId1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50976" y="5901228"/>
            <a:ext cx="4388559" cy="68209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0976" y="3596641"/>
            <a:ext cx="10390853" cy="1851246"/>
          </a:xfrm>
        </p:spPr>
        <p:txBody>
          <a:bodyPr rtlCol="0"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Внесение </a:t>
            </a:r>
            <a:r>
              <a:rPr lang="ru-RU" sz="4000" dirty="0">
                <a:solidFill>
                  <a:schemeClr val="bg1"/>
                </a:solidFill>
              </a:rPr>
              <a:t>сведений </a:t>
            </a:r>
            <a:r>
              <a:rPr lang="ru-RU" sz="4000" dirty="0" smtClean="0">
                <a:solidFill>
                  <a:schemeClr val="bg1"/>
                </a:solidFill>
              </a:rPr>
              <a:t>о юридическом </a:t>
            </a:r>
            <a:r>
              <a:rPr lang="ru-RU" sz="4000" dirty="0">
                <a:solidFill>
                  <a:schemeClr val="bg1"/>
                </a:solidFill>
              </a:rPr>
              <a:t>лице в государственный реестр ломбардов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74571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0" y="336065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185420"/>
            <a:ext cx="7769905" cy="83058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Подготовка комплекта документов для </a:t>
            </a:r>
            <a:r>
              <a:rPr lang="ru-RU" sz="2000" dirty="0"/>
              <a:t>внесения </a:t>
            </a:r>
            <a:r>
              <a:rPr lang="ru-RU" sz="2000" dirty="0" smtClean="0"/>
              <a:t>сведений </a:t>
            </a:r>
            <a:r>
              <a:rPr lang="ru-RU" sz="2000" dirty="0"/>
              <a:t>о юридическом лице в государственный реестр </a:t>
            </a:r>
            <a:r>
              <a:rPr lang="ru-RU" sz="2000" dirty="0" smtClean="0"/>
              <a:t>ломбардов</a:t>
            </a:r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71925" y="1016000"/>
            <a:ext cx="8220075" cy="5842000"/>
            <a:chOff x="3971925" y="1016000"/>
            <a:chExt cx="8220075" cy="584200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3971925" y="1016000"/>
              <a:ext cx="8220075" cy="584200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401376" y="5350822"/>
              <a:ext cx="7631238" cy="393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600"/>
                </a:spcAft>
              </a:pPr>
              <a:r>
                <a:rPr lang="ru-RU" alt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Сделайте </a:t>
              </a:r>
              <a:r>
                <a:rPr lang="ru-RU" alt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скан-копии</a:t>
              </a:r>
              <a:r>
                <a:rPr lang="ru-RU" alt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прилагаемых документов (см</a:t>
              </a:r>
              <a:r>
                <a:rPr lang="ru-RU" alt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слайд </a:t>
              </a:r>
              <a:r>
                <a:rPr lang="ru-RU" alt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9)</a:t>
              </a:r>
              <a:endPara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068281" y="1170065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5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068280" y="5267726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6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43075" y="1790111"/>
            <a:ext cx="3558410" cy="2798796"/>
            <a:chOff x="243075" y="1790111"/>
            <a:chExt cx="3558410" cy="2798796"/>
          </a:xfrm>
        </p:grpSpPr>
        <p:sp>
          <p:nvSpPr>
            <p:cNvPr id="49" name="Прямоугольник 48">
              <a:hlinkClick r:id="rId3" action="ppaction://hlinksldjump"/>
            </p:cNvPr>
            <p:cNvSpPr/>
            <p:nvPr/>
          </p:nvSpPr>
          <p:spPr>
            <a:xfrm>
              <a:off x="243075" y="3690243"/>
              <a:ext cx="2250985" cy="423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Учредительный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иные документы</a:t>
              </a:r>
              <a:endParaRPr lang="ru-RU" sz="16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>
              <a:hlinkClick r:id="rId4" action="ppaction://hlinksldjump"/>
            </p:cNvPr>
            <p:cNvSpPr/>
            <p:nvPr/>
          </p:nvSpPr>
          <p:spPr>
            <a:xfrm>
              <a:off x="253989" y="4228907"/>
              <a:ext cx="288394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документов</a:t>
              </a:r>
            </a:p>
          </p:txBody>
        </p:sp>
        <p:sp>
          <p:nvSpPr>
            <p:cNvPr id="73" name="Прямоугольник 72">
              <a:hlinkClick r:id="rId5" action="ppaction://hlinksldjump"/>
            </p:cNvPr>
            <p:cNvSpPr/>
            <p:nvPr/>
          </p:nvSpPr>
          <p:spPr>
            <a:xfrm>
              <a:off x="253989" y="1790111"/>
              <a:ext cx="2487271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Первые шаги</a:t>
              </a:r>
            </a:p>
            <a:p>
              <a:pPr algn="ctr"/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430968" y="1937351"/>
              <a:ext cx="77220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8" name="Прямоугольник 77">
              <a:hlinkClick r:id="rId6" action="ppaction://hlinksldjump"/>
            </p:cNvPr>
            <p:cNvSpPr/>
            <p:nvPr/>
          </p:nvSpPr>
          <p:spPr>
            <a:xfrm>
              <a:off x="253989" y="2161231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600" dirty="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31078" y="23159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0" name="Прямоугольник 79">
              <a:hlinkClick r:id="rId7" action="ppaction://hlinksldjump"/>
            </p:cNvPr>
            <p:cNvSpPr/>
            <p:nvPr/>
          </p:nvSpPr>
          <p:spPr>
            <a:xfrm>
              <a:off x="253989" y="2534420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ЕИО, СДЛ</a:t>
              </a:r>
              <a:endParaRPr lang="ru-RU" sz="1600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25978" y="269551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hlinkClick r:id="rId8" action="ppaction://hlinksldjump"/>
            </p:cNvPr>
            <p:cNvSpPr/>
            <p:nvPr/>
          </p:nvSpPr>
          <p:spPr>
            <a:xfrm>
              <a:off x="253988" y="2935619"/>
              <a:ext cx="3547497" cy="6139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ФЛ, сведения </a:t>
              </a:r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 акционерах (участниках</a:t>
              </a:r>
              <a:r>
                <a:rPr lang="ru-RU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425978" y="3109682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25978" y="4376147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425978" y="376044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01376" y="1243945"/>
            <a:ext cx="76312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Заполненные анкеты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 могут быть представлены в следующем виде:</a:t>
            </a:r>
          </a:p>
          <a:p>
            <a:pPr marL="285750" lvl="0" indent="-285750">
              <a:buBlip>
                <a:blip r:embed="rId9"/>
              </a:buBlip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файл соответствующей анкеты, подписанный усиленной квалифицированной электронной подписью (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УКЭП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 лица, заполнившего анкету, с приложением файла отсоединенной электронной подписи </a:t>
            </a:r>
          </a:p>
          <a:p>
            <a:pPr marL="268288" lvl="0"/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файлы заполненной анкеты и отсоединенной электронной подписи (например, с расширением *.</a:t>
            </a:r>
            <a:r>
              <a:rPr lang="ru-RU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необходимо поместить в архив формата *.</a:t>
            </a:r>
            <a:r>
              <a:rPr lang="ru-RU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</a:t>
            </a: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/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(приоритетный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взаимодействия)</a:t>
            </a:r>
            <a:endParaRPr lang="en-US" sz="1400" b="1" i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/>
            <a:endParaRPr lang="en-U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marL="268288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9"/>
              </a:buBlip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скан-копия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распечатанной анкеты</a:t>
            </a:r>
          </a:p>
          <a:p>
            <a:pPr marL="268288"/>
            <a:r>
              <a:rPr lang="ru-RU" alt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распечатанной анкете </a:t>
            </a:r>
            <a:r>
              <a:rPr lang="ru-RU" alt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 </a:t>
            </a: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фамилию, имя, отчество, 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поставьте </a:t>
            </a: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лица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заполнившего анкету, и </a:t>
            </a: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дату </a:t>
            </a:r>
            <a:r>
              <a:rPr 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7084" y="6139595"/>
            <a:ext cx="79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Сертификат УКЭП можно получить с помощью мобильного приложения «</a:t>
            </a:r>
            <a:r>
              <a:rPr lang="ru-RU" sz="12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Госключ</a:t>
            </a:r>
            <a:r>
              <a:rPr lang="ru-RU" sz="1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видео инструкция</a:t>
            </a:r>
            <a:r>
              <a:rPr lang="ru-RU" sz="1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Подробная информация о способе получения сертификата УКЭП также размещена на портале «</a:t>
            </a:r>
            <a:r>
              <a:rPr lang="ru-RU" sz="12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200" i="1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185420"/>
            <a:ext cx="7769905" cy="83058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Подготовка комплекта документов для </a:t>
            </a:r>
            <a:r>
              <a:rPr lang="ru-RU" sz="2000" dirty="0"/>
              <a:t>внесения </a:t>
            </a:r>
            <a:r>
              <a:rPr lang="ru-RU" sz="2000" dirty="0" smtClean="0"/>
              <a:t>сведений </a:t>
            </a:r>
            <a:r>
              <a:rPr lang="ru-RU" sz="2000" dirty="0"/>
              <a:t>о юридическом лице в государственный реестр </a:t>
            </a:r>
            <a:r>
              <a:rPr lang="ru-RU" sz="2000" dirty="0" smtClean="0"/>
              <a:t>ломбардов</a:t>
            </a:r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71925" y="1016000"/>
            <a:ext cx="8220076" cy="5842000"/>
            <a:chOff x="3971925" y="1016000"/>
            <a:chExt cx="8220076" cy="5842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971925" y="1016000"/>
              <a:ext cx="8220076" cy="584200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78352" y="1099667"/>
              <a:ext cx="7813647" cy="509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Приложите к комплекту документов для внесения сведений в реестр актуальную редакцию </a:t>
              </a: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Устава</a:t>
              </a: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юридического лица</a:t>
              </a:r>
            </a:p>
            <a:p>
              <a:pPr>
                <a:spcAft>
                  <a:spcPts val="1200"/>
                </a:spcAft>
              </a:pP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случае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типового устава*</a:t>
              </a: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достаточно наличия сведений об этом в ЕГРЮЛ и копий соответствующего решения и типового устава</a:t>
              </a:r>
            </a:p>
            <a:p>
              <a:pPr>
                <a:spcAft>
                  <a:spcPts val="600"/>
                </a:spcAft>
              </a:pP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отдельных случаях к комплекту документов должны быть приложены </a:t>
              </a:r>
              <a:b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скан-копии</a:t>
              </a: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иных документов</a:t>
              </a: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>
                <a:spcAft>
                  <a:spcPts val="600"/>
                </a:spcAft>
                <a:buBlip>
                  <a:blip r:embed="rId3"/>
                </a:buBlip>
              </a:pP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отношении заявителя, отвечающего условиям 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отнесения 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малым предприятиям и микропредприятиям исходя из среднесписочной численности работников и 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дохода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определяемых в соответствии с законодательством Российской 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Федерации, 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сведения о 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котором </a:t>
              </a:r>
              <a:r>
                <a:rPr 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внесены 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единый реестр субъектов малого и среднего 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предпринимательства – </a:t>
              </a:r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документы,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подтверждающие соответствие </a:t>
              </a:r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заявителя указанным условиям </a:t>
              </a:r>
              <a:r>
                <a:rPr 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(содержащие информацию </a:t>
              </a:r>
              <a:r>
                <a:rPr 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среднесписочной численности работников и полученном доходе за предшествующий календарный год)</a:t>
              </a:r>
              <a:endParaRPr lang="ru-R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перевод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русский язык 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документов, 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составленных на 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иностранном языке</a:t>
              </a:r>
            </a:p>
            <a:p>
              <a:pPr marL="269875">
                <a:spcAft>
                  <a:spcPts val="600"/>
                </a:spcAft>
              </a:pPr>
              <a:r>
                <a:rPr 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(верность перевода и подлинность подписи переводчика </a:t>
              </a:r>
              <a:r>
                <a:rPr 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должны быть засвидетельствованы </a:t>
              </a:r>
              <a:r>
                <a:rPr 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законодательством Российской Федерации о нотариате</a:t>
              </a:r>
              <a:r>
                <a:rPr 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69875" indent="-269875">
                <a:buBlip>
                  <a:blip r:embed="rId3"/>
                </a:buBlip>
              </a:pPr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свидетельство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признании иностранного </a:t>
              </a:r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образования на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территории РФ </a:t>
              </a:r>
              <a:endPara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9875">
                <a:spcAft>
                  <a:spcPts val="600"/>
                </a:spcAft>
              </a:pPr>
              <a:r>
                <a:rPr 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b="1" i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исключением случая</a:t>
              </a:r>
              <a:r>
                <a:rPr 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если документ об образовании выдан </a:t>
              </a:r>
              <a:r>
                <a:rPr 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иностранной образовательной </a:t>
              </a:r>
              <a:r>
                <a:rPr 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организацией, включенной в перечень иностранных </a:t>
              </a:r>
              <a:r>
                <a:rPr 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организаций</a:t>
              </a:r>
              <a:r>
                <a:rPr 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выдающих документы об образовании, признаваемые в </a:t>
              </a:r>
              <a:r>
                <a:rPr 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РФ, </a:t>
              </a:r>
              <a:r>
                <a:rPr 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либо иностранной образовательной организацией, </a:t>
              </a:r>
              <a:r>
                <a:rPr 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находящейся на </a:t>
              </a:r>
              <a:r>
                <a:rPr 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территории иностранного государства, с которым </a:t>
              </a:r>
              <a:r>
                <a:rPr 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Российской Федерацией заключен договор </a:t>
              </a:r>
              <a:r>
                <a:rPr 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взаимном признании и эквивалентности документов об </a:t>
              </a:r>
              <a:r>
                <a:rPr 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образовании)</a:t>
              </a:r>
              <a:endParaRPr lang="ru-RU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1782" y="6407149"/>
              <a:ext cx="73429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1">
                      <a:lumMod val="50000"/>
                    </a:schemeClr>
                  </a:solidFill>
                </a:rPr>
                <a:t>* </a:t>
              </a:r>
              <a:r>
                <a:rPr lang="ru-RU" sz="1050" i="1" dirty="0" smtClean="0">
                  <a:solidFill>
                    <a:schemeClr val="tx1">
                      <a:lumMod val="50000"/>
                    </a:schemeClr>
                  </a:solidFill>
                </a:rPr>
                <a:t>утвержден Приказом </a:t>
              </a:r>
              <a:r>
                <a:rPr lang="ru-RU" sz="1050" i="1" dirty="0">
                  <a:solidFill>
                    <a:schemeClr val="tx1">
                      <a:lumMod val="50000"/>
                    </a:schemeClr>
                  </a:solidFill>
                </a:rPr>
                <a:t>Минэкономразвития России от 01.08.2018 </a:t>
              </a:r>
              <a:r>
                <a:rPr lang="ru-RU" sz="1050" i="1" dirty="0" smtClean="0">
                  <a:solidFill>
                    <a:schemeClr val="tx1">
                      <a:lumMod val="50000"/>
                    </a:schemeClr>
                  </a:solidFill>
                </a:rPr>
                <a:t>№ 411 «Об </a:t>
              </a:r>
              <a:r>
                <a:rPr lang="ru-RU" sz="1050" i="1" dirty="0">
                  <a:solidFill>
                    <a:schemeClr val="tx1">
                      <a:lumMod val="50000"/>
                    </a:schemeClr>
                  </a:solidFill>
                </a:rPr>
                <a:t>утверждении типовых уставов, на основании которых могут действовать общества с ограниченной </a:t>
              </a:r>
              <a:r>
                <a:rPr lang="ru-RU" sz="1050" i="1" dirty="0" smtClean="0">
                  <a:solidFill>
                    <a:schemeClr val="tx1">
                      <a:lumMod val="50000"/>
                    </a:schemeClr>
                  </a:solidFill>
                </a:rPr>
                <a:t>ответственностью».</a:t>
              </a:r>
              <a:endParaRPr lang="ru-RU" sz="1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045256" y="1022278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1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40377" y="1682316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2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045256" y="2339235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3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43075" y="1790111"/>
            <a:ext cx="3558410" cy="2798796"/>
            <a:chOff x="243075" y="1790111"/>
            <a:chExt cx="3558410" cy="2798796"/>
          </a:xfrm>
        </p:grpSpPr>
        <p:sp>
          <p:nvSpPr>
            <p:cNvPr id="34" name="Прямоугольник 33">
              <a:hlinkClick r:id="rId4" action="ppaction://hlinksldjump"/>
            </p:cNvPr>
            <p:cNvSpPr/>
            <p:nvPr/>
          </p:nvSpPr>
          <p:spPr>
            <a:xfrm>
              <a:off x="243075" y="3690243"/>
              <a:ext cx="2650520" cy="423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Учредительный и иные документы</a:t>
              </a:r>
            </a:p>
          </p:txBody>
        </p:sp>
        <p:sp>
          <p:nvSpPr>
            <p:cNvPr id="35" name="Прямоугольник 34">
              <a:hlinkClick r:id="rId5" action="ppaction://hlinksldjump"/>
            </p:cNvPr>
            <p:cNvSpPr/>
            <p:nvPr/>
          </p:nvSpPr>
          <p:spPr>
            <a:xfrm>
              <a:off x="253989" y="4228907"/>
              <a:ext cx="288394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документов</a:t>
              </a:r>
            </a:p>
          </p:txBody>
        </p:sp>
        <p:sp>
          <p:nvSpPr>
            <p:cNvPr id="36" name="Прямоугольник 35">
              <a:hlinkClick r:id="rId6" action="ppaction://hlinksldjump"/>
            </p:cNvPr>
            <p:cNvSpPr/>
            <p:nvPr/>
          </p:nvSpPr>
          <p:spPr>
            <a:xfrm>
              <a:off x="253989" y="1790111"/>
              <a:ext cx="2487271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Первые шаги</a:t>
              </a:r>
            </a:p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30968" y="1937351"/>
              <a:ext cx="77220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1" name="Прямоугольник 40">
              <a:hlinkClick r:id="rId7" action="ppaction://hlinksldjump"/>
            </p:cNvPr>
            <p:cNvSpPr/>
            <p:nvPr/>
          </p:nvSpPr>
          <p:spPr>
            <a:xfrm>
              <a:off x="253989" y="2161231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600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31078" y="23159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0" name="Прямоугольник 59">
              <a:hlinkClick r:id="rId8" action="ppaction://hlinksldjump"/>
            </p:cNvPr>
            <p:cNvSpPr/>
            <p:nvPr/>
          </p:nvSpPr>
          <p:spPr>
            <a:xfrm>
              <a:off x="253989" y="2534420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ЕИО, СДЛ</a:t>
              </a:r>
              <a:endParaRPr lang="ru-RU" sz="1600" dirty="0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425978" y="269551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>
              <a:hlinkClick r:id="rId9" action="ppaction://hlinksldjump"/>
            </p:cNvPr>
            <p:cNvSpPr/>
            <p:nvPr/>
          </p:nvSpPr>
          <p:spPr>
            <a:xfrm>
              <a:off x="253988" y="2935619"/>
              <a:ext cx="3547497" cy="6139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ФЛ, сведения об акционерах (участниках)</a:t>
              </a:r>
            </a:p>
          </p:txBody>
        </p:sp>
        <p:sp>
          <p:nvSpPr>
            <p:cNvPr id="63" name="Овал 62"/>
            <p:cNvSpPr/>
            <p:nvPr/>
          </p:nvSpPr>
          <p:spPr>
            <a:xfrm>
              <a:off x="425978" y="308561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25978" y="4376147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25978" y="376044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681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185420"/>
            <a:ext cx="7769905" cy="83058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Подача документов для </a:t>
            </a:r>
            <a:r>
              <a:rPr lang="ru-RU" sz="2000" dirty="0"/>
              <a:t>внесения сведения о юридическом лице в государственный реестр </a:t>
            </a:r>
            <a:r>
              <a:rPr lang="ru-RU" sz="2000" dirty="0" smtClean="0"/>
              <a:t>ломбардов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71925" y="969321"/>
            <a:ext cx="8227639" cy="5972366"/>
            <a:chOff x="3971925" y="969321"/>
            <a:chExt cx="8227639" cy="597236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971925" y="1016000"/>
              <a:ext cx="8220076" cy="584200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86404" y="1037507"/>
              <a:ext cx="7813160" cy="5904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Проверьте комплектность </a:t>
              </a:r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подготовленных документов для внесения </a:t>
              </a:r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сведений о юридическом лице в </a:t>
              </a:r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государственный реестр ломбардов </a:t>
              </a:r>
              <a:r>
                <a:rPr lang="ru-RU" sz="14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(воспользуйтесь чек-листом – доступен для скачивания на слайде 4)</a:t>
              </a:r>
              <a:endPara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Загрузите скан-копии </a:t>
              </a:r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подготовленных документов в соответствующие поля раздела «Приложения: файлы» экранной формы Заявления 4013, указав вид документа из раскрывающегося списка</a:t>
              </a:r>
            </a:p>
            <a:p>
              <a:pPr>
                <a:spcAft>
                  <a:spcPts val="600"/>
                </a:spcAft>
              </a:pPr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подаче заявления и документов </a:t>
              </a: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необходимо учитывать </a:t>
              </a:r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следующее:</a:t>
              </a:r>
            </a:p>
            <a:p>
              <a:pPr marL="825500" indent="-382588">
                <a:spcAft>
                  <a:spcPts val="400"/>
                </a:spcAft>
                <a:buBlip>
                  <a:blip r:embed="rId4"/>
                </a:buBlip>
              </a:pP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кан-копии подтверждающих документов должны представляться в виде файлов, имеющих расширения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3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pdf</a:t>
              </a:r>
              <a:endPara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25500" indent="-382588">
                <a:spcAft>
                  <a:spcPts val="400"/>
                </a:spcAft>
                <a:buBlip>
                  <a:blip r:embed="rId4"/>
                </a:buBlip>
              </a:pP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направлении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анкет, подписанных УКЭП: каждый файл анкеты с соответствующей отсоединенной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электронной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подписью (например, с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расширением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*.</a:t>
              </a:r>
              <a:r>
                <a:rPr lang="ru-RU" sz="1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необходимо поместить в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отдельный архив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формата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*.</a:t>
              </a:r>
              <a:r>
                <a:rPr lang="ru-RU" sz="1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zip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(приоритетный </a:t>
              </a:r>
              <a:r>
                <a:rPr lang="ru-RU" sz="11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формат взаимодействия</a:t>
              </a:r>
              <a:r>
                <a:rPr lang="ru-RU" sz="11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25500" indent="-382588">
                <a:spcAft>
                  <a:spcPts val="400"/>
                </a:spcAft>
                <a:buBlip>
                  <a:blip r:embed="rId4"/>
                </a:buBlip>
              </a:pP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рекомендуется присваивать файлам (архивам) короткие и емкие наименования</a:t>
              </a:r>
            </a:p>
            <a:p>
              <a:pPr marL="825500" indent="-382588">
                <a:buBlip>
                  <a:blip r:embed="rId4"/>
                </a:buBlip>
              </a:pP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экранной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форме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заявления должны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быть прикреплены 6 следующих </a:t>
              </a:r>
              <a:r>
                <a:rPr lang="ru-RU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обязательных видов 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157287" indent="-2857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должностного 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лица/кандидата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7287" indent="-2857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учредителя/участника/акционеров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7287" indent="-2857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Копия паспорта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7287" indent="-2857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Протокол (Решение)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7287" indent="-2857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Список 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учредителей (участников, акционеров) 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7287" indent="-2857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Устав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030617" y="969321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1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030616" y="1847062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2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030616" y="3080753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3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43075" y="1790111"/>
            <a:ext cx="3558410" cy="2798796"/>
            <a:chOff x="243075" y="1790111"/>
            <a:chExt cx="3558410" cy="2798796"/>
          </a:xfrm>
        </p:grpSpPr>
        <p:sp>
          <p:nvSpPr>
            <p:cNvPr id="35" name="Прямоугольник 34">
              <a:hlinkClick r:id="rId5" action="ppaction://hlinksldjump"/>
            </p:cNvPr>
            <p:cNvSpPr/>
            <p:nvPr/>
          </p:nvSpPr>
          <p:spPr>
            <a:xfrm>
              <a:off x="243075" y="3690243"/>
              <a:ext cx="2250985" cy="423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Учредительный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иные документы</a:t>
              </a:r>
              <a:endParaRPr lang="ru-RU" sz="16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>
              <a:hlinkClick r:id="rId6" action="ppaction://hlinksldjump"/>
            </p:cNvPr>
            <p:cNvSpPr/>
            <p:nvPr/>
          </p:nvSpPr>
          <p:spPr>
            <a:xfrm>
              <a:off x="253989" y="4228907"/>
              <a:ext cx="288394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документов</a:t>
              </a:r>
            </a:p>
          </p:txBody>
        </p:sp>
        <p:sp>
          <p:nvSpPr>
            <p:cNvPr id="59" name="Прямоугольник 58">
              <a:hlinkClick r:id="rId3" action="ppaction://hlinksldjump"/>
            </p:cNvPr>
            <p:cNvSpPr/>
            <p:nvPr/>
          </p:nvSpPr>
          <p:spPr>
            <a:xfrm>
              <a:off x="253989" y="1790111"/>
              <a:ext cx="2487271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Первые шаги</a:t>
              </a:r>
            </a:p>
            <a:p>
              <a:pPr algn="ctr"/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30968" y="1937351"/>
              <a:ext cx="77220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1" name="Прямоугольник 60">
              <a:hlinkClick r:id="rId7" action="ppaction://hlinksldjump"/>
            </p:cNvPr>
            <p:cNvSpPr/>
            <p:nvPr/>
          </p:nvSpPr>
          <p:spPr>
            <a:xfrm>
              <a:off x="253989" y="2161231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600" dirty="0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431078" y="23159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3" name="Прямоугольник 62">
              <a:hlinkClick r:id="rId8" action="ppaction://hlinksldjump"/>
            </p:cNvPr>
            <p:cNvSpPr/>
            <p:nvPr/>
          </p:nvSpPr>
          <p:spPr>
            <a:xfrm>
              <a:off x="253989" y="2534420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ЕИО, СДЛ</a:t>
              </a:r>
              <a:endParaRPr lang="ru-RU" sz="1600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25978" y="269551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hlinkClick r:id="rId9" action="ppaction://hlinksldjump"/>
            </p:cNvPr>
            <p:cNvSpPr/>
            <p:nvPr/>
          </p:nvSpPr>
          <p:spPr>
            <a:xfrm>
              <a:off x="253988" y="2935619"/>
              <a:ext cx="3547497" cy="6139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ФЛ, сведения об акционерах (участниках)</a:t>
              </a:r>
            </a:p>
          </p:txBody>
        </p:sp>
        <p:sp>
          <p:nvSpPr>
            <p:cNvPr id="66" name="Овал 65"/>
            <p:cNvSpPr/>
            <p:nvPr/>
          </p:nvSpPr>
          <p:spPr>
            <a:xfrm>
              <a:off x="425978" y="308561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25978" y="4376147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425978" y="376044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841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185420"/>
            <a:ext cx="7769905" cy="83058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Подача документов для </a:t>
            </a:r>
            <a:r>
              <a:rPr lang="ru-RU" sz="2000" dirty="0"/>
              <a:t>внесения сведения о юридическом лице в государственный реестр </a:t>
            </a:r>
            <a:r>
              <a:rPr lang="ru-RU" sz="2000" dirty="0" smtClean="0"/>
              <a:t>ломбардов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971925" y="1015694"/>
            <a:ext cx="8227639" cy="5842306"/>
            <a:chOff x="3971925" y="1015694"/>
            <a:chExt cx="8227639" cy="584230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971925" y="1016000"/>
              <a:ext cx="8220076" cy="584200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86404" y="1090130"/>
              <a:ext cx="7813160" cy="275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ts val="180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 заполнения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экранной формы 4013 и </a:t>
              </a:r>
              <a:r>
                <a:rPr lang="ru-RU" alt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добавления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файлов приложений </a:t>
              </a:r>
              <a:r>
                <a:rPr lang="ru-RU" altLang="ru-RU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выберите сертификат ЭЦП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alt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подписания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комплекта документов</a:t>
              </a:r>
              <a:endPara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ts val="1800"/>
                </a:spcAft>
              </a:pP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 </a:t>
              </a:r>
              <a:r>
                <a:rPr lang="ru-RU" alt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выбора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сертификата ЭЦП </a:t>
              </a:r>
              <a:r>
                <a:rPr lang="ru-RU" altLang="ru-RU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осуществите </a:t>
              </a:r>
              <a:r>
                <a:rPr lang="ru-RU" altLang="ru-RU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проверку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формы 4013 на </a:t>
              </a:r>
              <a:r>
                <a:rPr lang="ru-RU" alt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 наличия в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ней пропущенных сведений</a:t>
              </a:r>
              <a:endPara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ts val="1800"/>
                </a:spcAft>
              </a:pP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Перед </a:t>
              </a:r>
              <a:r>
                <a:rPr lang="ru-RU" alt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направлением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заявления и </a:t>
              </a:r>
              <a:r>
                <a:rPr lang="ru-RU" alt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приложенных к нему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 в </a:t>
              </a:r>
              <a:b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 </a:t>
              </a:r>
              <a:r>
                <a:rPr lang="ru-RU" alt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 </a:t>
              </a:r>
              <a:r>
                <a:rPr lang="ru-RU" altLang="ru-RU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рекомендуем сохранить черновик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соответствующей электронной формы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ts val="1800"/>
                </a:spcAft>
              </a:pP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Отправьте заявление и подготовленный </a:t>
              </a:r>
              <a:r>
                <a:rPr lang="ru-RU" alt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комплект документов в Банк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030616" y="1015694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4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030616" y="1725771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5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030616" y="2453028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6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030616" y="3391427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7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82325" y="5827874"/>
            <a:ext cx="7599276" cy="738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неисполнения обязанности по самостоятельной уплате государственной пошлины (выявления ошибок в реквизитах государственной пошлины) </a:t>
            </a:r>
            <a:r>
              <a:rPr lang="ru-RU" alt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заявителю </a:t>
            </a:r>
            <a:r>
              <a:rPr lang="ru-RU" alt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направляется соответствующее уведомление в срок до </a:t>
            </a:r>
            <a:r>
              <a:rPr lang="ru-RU" alt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рабочих </a:t>
            </a:r>
            <a:r>
              <a:rPr lang="ru-RU" altLang="ru-RU" sz="1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endParaRPr lang="ru-RU" sz="1400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268448" y="4096230"/>
            <a:ext cx="7627030" cy="1004388"/>
            <a:chOff x="4268448" y="4096230"/>
            <a:chExt cx="7627030" cy="1004388"/>
          </a:xfrm>
          <a:effectLst/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68448" y="4096230"/>
              <a:ext cx="7627030" cy="1004388"/>
            </a:xfrm>
            <a:prstGeom prst="roundRect">
              <a:avLst/>
            </a:prstGeom>
            <a:solidFill>
              <a:srgbClr val="0088B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3">
                <a:spcAft>
                  <a:spcPts val="600"/>
                </a:spcAft>
              </a:pPr>
              <a:r>
                <a:rPr lang="ru-RU" sz="1600" b="1" spc="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ЗАЯВЛЕНИЕ ОТПРАВЛЕНО</a:t>
              </a:r>
            </a:p>
            <a:p>
              <a:pPr lvl="3"/>
              <a:r>
                <a:rPr lang="ru-RU" sz="1400" spc="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Срок рассмотрения заявления – </a:t>
              </a:r>
              <a:r>
                <a:rPr lang="ru-RU" sz="1600" b="1" spc="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 30 рабочих </a:t>
              </a:r>
              <a:r>
                <a:rPr lang="ru-RU" sz="1600" b="1" spc="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дней</a:t>
              </a:r>
              <a:endParaRPr lang="ru-RU" sz="1400" b="1" spc="5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669" y="4218394"/>
              <a:ext cx="784792" cy="78479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243075" y="1790111"/>
            <a:ext cx="3558410" cy="2798796"/>
            <a:chOff x="243075" y="1790111"/>
            <a:chExt cx="3558410" cy="2798796"/>
          </a:xfrm>
        </p:grpSpPr>
        <p:sp>
          <p:nvSpPr>
            <p:cNvPr id="73" name="Прямоугольник 72">
              <a:hlinkClick r:id="rId4" action="ppaction://hlinksldjump"/>
            </p:cNvPr>
            <p:cNvSpPr/>
            <p:nvPr/>
          </p:nvSpPr>
          <p:spPr>
            <a:xfrm>
              <a:off x="243075" y="3690243"/>
              <a:ext cx="2250985" cy="423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Учредительный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иные документы</a:t>
              </a:r>
              <a:endParaRPr lang="ru-RU" sz="16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Прямоугольник 73">
              <a:hlinkClick r:id="rId5" action="ppaction://hlinksldjump"/>
            </p:cNvPr>
            <p:cNvSpPr/>
            <p:nvPr/>
          </p:nvSpPr>
          <p:spPr>
            <a:xfrm>
              <a:off x="253989" y="4228907"/>
              <a:ext cx="288394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документов</a:t>
              </a:r>
            </a:p>
          </p:txBody>
        </p:sp>
        <p:sp>
          <p:nvSpPr>
            <p:cNvPr id="75" name="Прямоугольник 74">
              <a:hlinkClick r:id="rId6" action="ppaction://hlinksldjump"/>
            </p:cNvPr>
            <p:cNvSpPr/>
            <p:nvPr/>
          </p:nvSpPr>
          <p:spPr>
            <a:xfrm>
              <a:off x="253989" y="1790111"/>
              <a:ext cx="2487271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Первые шаги</a:t>
              </a:r>
            </a:p>
            <a:p>
              <a:pPr algn="ctr"/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30968" y="1937351"/>
              <a:ext cx="77220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9" name="Прямоугольник 78">
              <a:hlinkClick r:id="rId7" action="ppaction://hlinksldjump"/>
            </p:cNvPr>
            <p:cNvSpPr/>
            <p:nvPr/>
          </p:nvSpPr>
          <p:spPr>
            <a:xfrm>
              <a:off x="253989" y="2161231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600" dirty="0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431078" y="23159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1" name="Прямоугольник 80">
              <a:hlinkClick r:id="rId8" action="ppaction://hlinksldjump"/>
            </p:cNvPr>
            <p:cNvSpPr/>
            <p:nvPr/>
          </p:nvSpPr>
          <p:spPr>
            <a:xfrm>
              <a:off x="253989" y="2534420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ЕИО, СДЛ</a:t>
              </a:r>
              <a:endParaRPr lang="ru-RU" sz="1600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25978" y="269551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hlinkClick r:id="rId9" action="ppaction://hlinksldjump"/>
            </p:cNvPr>
            <p:cNvSpPr/>
            <p:nvPr/>
          </p:nvSpPr>
          <p:spPr>
            <a:xfrm>
              <a:off x="253988" y="2935619"/>
              <a:ext cx="3547497" cy="6139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ФЛ, сведения об акционерах (участниках)</a:t>
              </a:r>
            </a:p>
          </p:txBody>
        </p:sp>
        <p:sp>
          <p:nvSpPr>
            <p:cNvPr id="84" name="Овал 83"/>
            <p:cNvSpPr/>
            <p:nvPr/>
          </p:nvSpPr>
          <p:spPr>
            <a:xfrm>
              <a:off x="425978" y="308561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425978" y="4376147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25978" y="376044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123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3392488"/>
            <a:chOff x="12872720" y="2937872"/>
            <a:chExt cx="12192000" cy="339248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8872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26720"/>
              </p:ext>
            </p:extLst>
          </p:nvPr>
        </p:nvGraphicFramePr>
        <p:xfrm>
          <a:off x="348790" y="3459163"/>
          <a:ext cx="11582860" cy="3336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715">
                  <a:extLst>
                    <a:ext uri="{9D8B030D-6E8A-4147-A177-3AD203B41FA5}">
                      <a16:colId xmlns:a16="http://schemas.microsoft.com/office/drawing/2014/main" val="4157086534"/>
                    </a:ext>
                  </a:extLst>
                </a:gridCol>
                <a:gridCol w="2895715">
                  <a:extLst>
                    <a:ext uri="{9D8B030D-6E8A-4147-A177-3AD203B41FA5}">
                      <a16:colId xmlns:a16="http://schemas.microsoft.com/office/drawing/2014/main" val="1344454774"/>
                    </a:ext>
                  </a:extLst>
                </a:gridCol>
                <a:gridCol w="2895715">
                  <a:extLst>
                    <a:ext uri="{9D8B030D-6E8A-4147-A177-3AD203B41FA5}">
                      <a16:colId xmlns:a16="http://schemas.microsoft.com/office/drawing/2014/main" val="3629832521"/>
                    </a:ext>
                  </a:extLst>
                </a:gridCol>
                <a:gridCol w="2895715">
                  <a:extLst>
                    <a:ext uri="{9D8B030D-6E8A-4147-A177-3AD203B41FA5}">
                      <a16:colId xmlns:a16="http://schemas.microsoft.com/office/drawing/2014/main" val="740581985"/>
                    </a:ext>
                  </a:extLst>
                </a:gridCol>
              </a:tblGrid>
              <a:tr h="93372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335737"/>
                  </a:ext>
                </a:extLst>
              </a:tr>
              <a:tr h="660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"/>
                        </a:rPr>
                        <a:t>Личный кабинет участника</a:t>
                      </a:r>
                      <a:r>
                        <a:rPr lang="en-US" sz="1200" dirty="0" smtClean="0">
                          <a:hlinkClick r:id="rId4"/>
                        </a:rPr>
                        <a:t> </a:t>
                      </a:r>
                      <a:r>
                        <a:rPr lang="ru-RU" sz="1200" dirty="0" smtClean="0">
                          <a:hlinkClick r:id="rId4"/>
                        </a:rPr>
                        <a:t>информационного обмена</a:t>
                      </a:r>
                      <a:r>
                        <a:rPr lang="en-US" sz="1200" dirty="0" smtClean="0">
                          <a:hlinkClick r:id="rId4"/>
                        </a:rPr>
                        <a:t> </a:t>
                      </a:r>
                      <a:r>
                        <a:rPr lang="ru-RU" sz="1200" dirty="0" smtClean="0">
                          <a:hlinkClick r:id="rId4"/>
                        </a:rPr>
                        <a:t>для подачи в Банк России комплекта документов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/>
                        </a:rPr>
                        <a:t>Активация личного кабинета </a:t>
                      </a:r>
                      <a:br>
                        <a:rPr lang="ru-RU" sz="1200" dirty="0" smtClean="0">
                          <a:hlinkClick r:id="rId5"/>
                        </a:rPr>
                      </a:br>
                      <a:r>
                        <a:rPr lang="ru-RU" sz="1200" dirty="0" smtClean="0">
                          <a:hlinkClick r:id="rId5"/>
                        </a:rPr>
                        <a:t>(видео-инструкция)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6"/>
                        </a:rPr>
                        <a:t>Навигатор по процедуре допуска (ломбарды)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7"/>
                        </a:rPr>
                        <a:t>Материалы проведенного </a:t>
                      </a:r>
                      <a:r>
                        <a:rPr lang="ru-RU" sz="1200" dirty="0" err="1" smtClean="0">
                          <a:hlinkClick r:id="rId7"/>
                        </a:rPr>
                        <a:t>вебинара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913596"/>
                  </a:ext>
                </a:extLst>
              </a:tr>
              <a:tr h="809932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38042"/>
                  </a:ext>
                </a:extLst>
              </a:tr>
              <a:tr h="9322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8"/>
                        </a:rPr>
                        <a:t>Отдельные разъяснения, представленные в виде ответов на вопросы (рубрикатор «Ломбарды)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9"/>
                        </a:rPr>
                        <a:t>Как получить выписку из государственного реестра ломбардов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/>
                        </a:rPr>
                        <a:t>Решения Банка России </a:t>
                      </a:r>
                      <a:br>
                        <a:rPr lang="ru-RU" sz="1200" dirty="0" smtClean="0">
                          <a:hlinkClick r:id="rId10"/>
                        </a:rPr>
                      </a:br>
                      <a:r>
                        <a:rPr lang="ru-RU" sz="1200" dirty="0" smtClean="0">
                          <a:hlinkClick r:id="rId10"/>
                        </a:rPr>
                        <a:t>в отношении участников финансового рынка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1"/>
                        </a:rPr>
                        <a:t>Реестры Банка России</a:t>
                      </a:r>
                      <a:endParaRPr lang="ru-RU" sz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457662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508878" y="3537801"/>
            <a:ext cx="9383233" cy="2309633"/>
            <a:chOff x="1508878" y="3537801"/>
            <a:chExt cx="9383233" cy="2309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08878" y="3537801"/>
              <a:ext cx="720000" cy="720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46345" y="3537801"/>
              <a:ext cx="720000" cy="720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08878" y="5127434"/>
              <a:ext cx="720000" cy="72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46345" y="5127434"/>
              <a:ext cx="720000" cy="72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59228" y="3537801"/>
              <a:ext cx="720000" cy="720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172111" y="3537801"/>
              <a:ext cx="720000" cy="720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259228" y="5127434"/>
              <a:ext cx="720000" cy="72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172111" y="5127434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46614" y="3895153"/>
            <a:ext cx="964240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прохождения процедуры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внесения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о юридическом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реестр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ломбардов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Федеральным законом от 19.07.2007 № 196-ФЗ «О ломбардах»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Указанием Банка России от 19.11.2020 № 5626-У «О ведении Банком России государственного реестра ломбардов»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02694"/>
            <a:chOff x="9655176" y="-4521201"/>
            <a:chExt cx="12195174" cy="340269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0269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1" y="130313"/>
            <a:ext cx="1153968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6614" y="6141938"/>
            <a:ext cx="80280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000" i="1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10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ридическое </a:t>
            </a:r>
            <a:r>
              <a:rPr lang="ru-RU" sz="1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лицо, зарегистрированное в форме хозяйственного </a:t>
            </a:r>
            <a:r>
              <a:rPr lang="ru-RU" sz="10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  <a:endParaRPr lang="ru-RU" sz="10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1000" y="1398054"/>
            <a:ext cx="11568550" cy="4185761"/>
            <a:chOff x="381000" y="1398054"/>
            <a:chExt cx="11568550" cy="4185761"/>
          </a:xfrm>
        </p:grpSpPr>
        <p:sp>
          <p:nvSpPr>
            <p:cNvPr id="22" name="TextBox 21"/>
            <p:cNvSpPr txBox="1"/>
            <p:nvPr/>
          </p:nvSpPr>
          <p:spPr>
            <a:xfrm>
              <a:off x="381000" y="1398054"/>
              <a:ext cx="1156855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Инструкци</a:t>
              </a: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</a:t>
              </a:r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endParaRPr lang="ru-RU" sz="2400" b="1" dirty="0" smtClean="0">
                <a:solidFill>
                  <a:schemeClr val="bg1"/>
                </a:solidFill>
              </a:endParaRPr>
            </a:p>
            <a:p>
              <a:pPr marL="715963" indent="-433388">
                <a:spcBef>
                  <a:spcPts val="1200"/>
                </a:spcBef>
                <a:buBlip>
                  <a:blip r:embed="rId3"/>
                </a:buBlip>
              </a:pP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войдите 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режим просмотра презентации, нажав клавишу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F5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клавиатуре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режиме просмотра будут доступны интерактивные кнопки </a:t>
              </a: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 и файлы для скачивания, 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расположенные в левой части </a:t>
              </a: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слайда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15963" indent="-433388">
                <a:spcBef>
                  <a:spcPts val="1200"/>
                </a:spcBef>
                <a:buBlip>
                  <a:blip r:embed="rId3"/>
                </a:buBlip>
              </a:pP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с иконками        и       доступны для скачивания</a:t>
              </a:r>
            </a:p>
            <a:p>
              <a:pPr marL="715963" indent="-433388">
                <a:spcBef>
                  <a:spcPts val="1200"/>
                </a:spcBef>
                <a:buBlip>
                  <a:blip r:embed="rId3"/>
                </a:buBlip>
              </a:pP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перехода по внешним ссылкам используйте 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QR-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код </a:t>
              </a: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камеру мобильного устройства либо соответствующую гиперссылку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2" r="10997"/>
            <a:stretch/>
          </p:blipFill>
          <p:spPr>
            <a:xfrm>
              <a:off x="4483935" y="4144137"/>
              <a:ext cx="481348" cy="440668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/>
            <a:srcRect l="10045" t="6130" r="11412" b="4201"/>
            <a:stretch/>
          </p:blipFill>
          <p:spPr>
            <a:xfrm>
              <a:off x="5308185" y="4124507"/>
              <a:ext cx="388251" cy="460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185420"/>
            <a:ext cx="7769905" cy="830580"/>
          </a:xfrm>
        </p:spPr>
        <p:txBody>
          <a:bodyPr anchor="t">
            <a:normAutofit/>
          </a:bodyPr>
          <a:lstStyle/>
          <a:p>
            <a:r>
              <a:rPr lang="ru-RU" sz="2000" smtClean="0"/>
              <a:t>Порядок внесения сведений о юридическом лице в государственный реестр ломбардов</a:t>
            </a:r>
            <a:endParaRPr lang="ru-RU" sz="2000" dirty="0"/>
          </a:p>
        </p:txBody>
      </p:sp>
      <p:sp>
        <p:nvSpPr>
          <p:cNvPr id="56" name="Овал 55"/>
          <p:cNvSpPr/>
          <p:nvPr/>
        </p:nvSpPr>
        <p:spPr>
          <a:xfrm>
            <a:off x="439026" y="5813757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607301" y="5943931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585076" y="6255082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971925" y="1013460"/>
            <a:ext cx="8220076" cy="5844540"/>
            <a:chOff x="3971925" y="1013460"/>
            <a:chExt cx="8220076" cy="584454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971925" y="1013460"/>
              <a:ext cx="8220076" cy="584454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43978" y="3310459"/>
              <a:ext cx="7630510" cy="1338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Уплатите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государственную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пошлину:</a:t>
              </a:r>
              <a:endPara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61950" indent="-358775">
                <a:buBlip>
                  <a:blip r:embed="rId4"/>
                </a:buBlip>
              </a:pPr>
              <a:r>
                <a:rPr lang="ru-RU" alt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пошлины составляет 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1500 руб.</a:t>
              </a:r>
            </a:p>
            <a:p>
              <a:pPr marL="361950" indent="-358775">
                <a:buBlip>
                  <a:blip r:embed="rId4"/>
                </a:buBlip>
              </a:pP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формирования </a:t>
              </a: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платежного поручения 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воспользуйтесь </a:t>
              </a: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конструктором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платежных поручений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http://www.cbr.ru/PSystem/invoicepr/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ru-RU" sz="14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(или скачайте образец платежного поручения)</a:t>
              </a:r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041364" y="3253409"/>
              <a:ext cx="333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12924" y="4751607"/>
              <a:ext cx="76790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Активируйте </a:t>
              </a:r>
              <a:r>
                <a:rPr lang="ru-RU" sz="2000" b="1" spc="-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личный кабинет участника информационного </a:t>
              </a:r>
              <a:r>
                <a:rPr lang="ru-RU" sz="2000" b="1" spc="-3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обмена </a:t>
              </a:r>
              <a:r>
                <a:rPr lang="ru-RU" sz="2000" spc="-3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6"/>
                </a:rPr>
                <a:t>http://www.cbr.ru/lk_uio</a:t>
              </a:r>
              <a:r>
                <a:rPr lang="ru-RU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6"/>
                </a:rPr>
                <a:t>/</a:t>
              </a:r>
              <a:r>
                <a:rPr lang="ru-RU" sz="2000" spc="-3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20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041364" y="4704076"/>
              <a:ext cx="333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12924" y="5725387"/>
              <a:ext cx="7351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Ознакомьтесь с перечнем документов, необходимых для представления в Банк России </a:t>
              </a:r>
              <a:r>
                <a:rPr lang="ru-RU" sz="2000" i="1" dirty="0" smtClean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(скачайте чек-лист)</a:t>
              </a:r>
              <a:endParaRPr lang="ru-RU" sz="2000" i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041364" y="5667658"/>
              <a:ext cx="333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4</a:t>
              </a:r>
            </a:p>
          </p:txBody>
        </p:sp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4548392" y="1148470"/>
              <a:ext cx="7630512" cy="20928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cs typeface="Arial" panose="020B0604020202020204" pitchFamily="34" charset="0"/>
                </a:rPr>
                <a:t>Проверьте наименование юридического лица</a:t>
              </a:r>
              <a:r>
                <a:rPr lang="ru-RU" altLang="ru-R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:</a:t>
              </a:r>
            </a:p>
            <a:p>
              <a:pPr>
                <a:spcAft>
                  <a:spcPts val="600"/>
                </a:spcAft>
              </a:pPr>
              <a:r>
                <a:rPr lang="ru-RU" altLang="ru-R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полное </a:t>
              </a: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и (при наличии) сокращенное фирменное наименование должны содержать</a:t>
              </a:r>
              <a:r>
                <a:rPr lang="ru-RU" altLang="ru-RU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слово </a:t>
              </a:r>
              <a:r>
                <a:rPr lang="ru-RU" altLang="ru-RU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«ломбард»</a:t>
              </a: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 и указание на </a:t>
              </a:r>
              <a:r>
                <a:rPr lang="ru-RU" altLang="ru-R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организационно-правовую форму </a:t>
              </a:r>
            </a:p>
            <a:p>
              <a:pPr marL="342900" indent="-342900">
                <a:spcAft>
                  <a:spcPts val="600"/>
                </a:spcAft>
                <a:buBlip>
                  <a:blip r:embed="rId4"/>
                </a:buBlip>
              </a:pP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при необходимости внесите соответствующие изменения в устав 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и</a:t>
              </a: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 ЕГРЮЛ</a:t>
              </a:r>
            </a:p>
            <a:p>
              <a:pPr marL="342900" indent="-342900">
                <a:spcAft>
                  <a:spcPts val="600"/>
                </a:spcAft>
                <a:buBlip>
                  <a:blip r:embed="rId4"/>
                </a:buBlip>
              </a:pP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юридическое лицо, намеревающееся приобрести статус ломбарда, вправе использовать в своем 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наименовании </a:t>
              </a: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слово «ломбард» в течение 90 календарных дней со дня государственной регистрации юридического лица 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(изменений</a:t>
              </a: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, связанных с наименованием юридического 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лица)</a:t>
              </a:r>
              <a:endParaRPr lang="ru-RU" altLang="ru-RU" sz="1400" i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041364" y="1058279"/>
              <a:ext cx="333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1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43075" y="1790111"/>
            <a:ext cx="3558410" cy="2798796"/>
            <a:chOff x="243075" y="1790111"/>
            <a:chExt cx="3558410" cy="2798796"/>
          </a:xfrm>
        </p:grpSpPr>
        <p:sp>
          <p:nvSpPr>
            <p:cNvPr id="59" name="Прямоугольник 58">
              <a:hlinkClick r:id="rId7" action="ppaction://hlinksldjump"/>
            </p:cNvPr>
            <p:cNvSpPr/>
            <p:nvPr/>
          </p:nvSpPr>
          <p:spPr>
            <a:xfrm>
              <a:off x="243075" y="3690243"/>
              <a:ext cx="2250985" cy="423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Учредительный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иные документы</a:t>
              </a:r>
              <a:endParaRPr lang="ru-RU" sz="16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Прямоугольник 62">
              <a:hlinkClick r:id="rId8" action="ppaction://hlinksldjump"/>
            </p:cNvPr>
            <p:cNvSpPr/>
            <p:nvPr/>
          </p:nvSpPr>
          <p:spPr>
            <a:xfrm>
              <a:off x="253989" y="4228907"/>
              <a:ext cx="288394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документов</a:t>
              </a:r>
            </a:p>
          </p:txBody>
        </p:sp>
        <p:sp>
          <p:nvSpPr>
            <p:cNvPr id="64" name="Прямоугольник 63">
              <a:hlinkClick r:id="rId9" action="ppaction://hlinksldjump"/>
            </p:cNvPr>
            <p:cNvSpPr/>
            <p:nvPr/>
          </p:nvSpPr>
          <p:spPr>
            <a:xfrm>
              <a:off x="253989" y="1790111"/>
              <a:ext cx="2487271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Первые шаги</a:t>
              </a:r>
            </a:p>
            <a:p>
              <a:pPr algn="ctr"/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30968" y="1937351"/>
              <a:ext cx="77220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hlinkClick r:id="rId10" action="ppaction://hlinksldjump"/>
            </p:cNvPr>
            <p:cNvSpPr/>
            <p:nvPr/>
          </p:nvSpPr>
          <p:spPr>
            <a:xfrm>
              <a:off x="253989" y="2161231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600" dirty="0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31078" y="23159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8" name="Прямоугольник 67">
              <a:hlinkClick r:id="rId11" action="ppaction://hlinksldjump"/>
            </p:cNvPr>
            <p:cNvSpPr/>
            <p:nvPr/>
          </p:nvSpPr>
          <p:spPr>
            <a:xfrm>
              <a:off x="253989" y="2534420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ЕИО, СДЛ</a:t>
              </a:r>
              <a:endParaRPr lang="ru-RU" sz="1600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25978" y="269551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hlinkClick r:id="rId12" action="ppaction://hlinksldjump"/>
            </p:cNvPr>
            <p:cNvSpPr/>
            <p:nvPr/>
          </p:nvSpPr>
          <p:spPr>
            <a:xfrm>
              <a:off x="253988" y="2935619"/>
              <a:ext cx="3547497" cy="6139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ФЛ, сведения об акционерах (участниках)</a:t>
              </a:r>
            </a:p>
          </p:txBody>
        </p:sp>
        <p:sp>
          <p:nvSpPr>
            <p:cNvPr id="71" name="Овал 70"/>
            <p:cNvSpPr/>
            <p:nvPr/>
          </p:nvSpPr>
          <p:spPr>
            <a:xfrm>
              <a:off x="425978" y="310968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425978" y="4376147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25978" y="376044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338167" y="5813425"/>
            <a:ext cx="2465436" cy="1023938"/>
            <a:chOff x="1338167" y="5813425"/>
            <a:chExt cx="2465436" cy="102393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338167" y="5813425"/>
              <a:ext cx="1275989" cy="1023938"/>
              <a:chOff x="1338167" y="5813425"/>
              <a:chExt cx="1275989" cy="1023938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338167" y="6231835"/>
                <a:ext cx="1275989" cy="4866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Образец платежного поручения</a:t>
                </a:r>
              </a:p>
            </p:txBody>
          </p:sp>
          <p:graphicFrame>
            <p:nvGraphicFramePr>
              <p:cNvPr id="8" name="Объект 7">
                <a:hlinkClick r:id="" action="ppaction://ole?verb=1"/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894603"/>
                  </p:ext>
                </p:extLst>
              </p:nvPr>
            </p:nvGraphicFramePr>
            <p:xfrm>
              <a:off x="1720850" y="5813425"/>
              <a:ext cx="490538" cy="1023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20" name="Template" showAsIcon="1" r:id="rId13" imgW="370800" imgH="776520" progId="Word.Template.12">
                      <p:embed/>
                    </p:oleObj>
                  </mc:Choice>
                  <mc:Fallback>
                    <p:oleObj name="Template" showAsIcon="1" r:id="rId13" imgW="370800" imgH="776520" progId="Word.Template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720850" y="5813425"/>
                            <a:ext cx="490538" cy="10239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Объект 1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29344"/>
                </p:ext>
              </p:extLst>
            </p:nvPr>
          </p:nvGraphicFramePr>
          <p:xfrm>
            <a:off x="2614156" y="5818731"/>
            <a:ext cx="1189447" cy="1018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1" name="Acrobat Document" showAsIcon="1" r:id="rId15" imgW="905760" imgH="776520" progId="AcroExch.Document.DC">
                    <p:embed/>
                  </p:oleObj>
                </mc:Choice>
                <mc:Fallback>
                  <p:oleObj name="Acrobat Document" showAsIcon="1" r:id="rId15" imgW="905760" imgH="77652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614156" y="5818731"/>
                          <a:ext cx="1189447" cy="10186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185420"/>
            <a:ext cx="7769905" cy="83058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Подготовка комплекта документов для </a:t>
            </a:r>
            <a:r>
              <a:rPr lang="ru-RU" sz="2000" dirty="0"/>
              <a:t>внесения </a:t>
            </a:r>
            <a:r>
              <a:rPr lang="ru-RU" sz="2000" dirty="0" smtClean="0"/>
              <a:t>сведений </a:t>
            </a:r>
            <a:r>
              <a:rPr lang="ru-RU" sz="2000" dirty="0"/>
              <a:t>о юридическом лице в государственный реестр </a:t>
            </a:r>
            <a:r>
              <a:rPr lang="ru-RU" sz="2000" dirty="0" smtClean="0"/>
              <a:t>ломбардов</a:t>
            </a: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971925" y="1093434"/>
            <a:ext cx="8220076" cy="5842000"/>
            <a:chOff x="3971925" y="1093434"/>
            <a:chExt cx="8220076" cy="5842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971925" y="1093434"/>
              <a:ext cx="8220076" cy="584200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12119" y="2946492"/>
              <a:ext cx="1256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 этого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4467975" y="1411801"/>
              <a:ext cx="7630512" cy="12772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ru-RU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Зайдите в</a:t>
              </a:r>
              <a:r>
                <a:rPr lang="ru-R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личный кабинет </a:t>
              </a:r>
              <a:r>
                <a:rPr lang="ru-RU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cs typeface="Arial" panose="020B0604020202020204" pitchFamily="34" charset="0"/>
                  <a:hlinkClick r:id="rId3"/>
                </a:rPr>
                <a:t>http://portal5.cbr.ru/</a:t>
              </a:r>
              <a:r>
                <a:rPr lang="ru-RU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) и откройте экранную форму «</a:t>
              </a:r>
              <a:r>
                <a:rPr lang="ru-R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4013</a:t>
              </a:r>
              <a:r>
                <a:rPr lang="ru-RU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Заявление о внесении сведений о юридическом лице в государственный реестр </a:t>
              </a:r>
              <a:r>
                <a:rPr lang="ru-RU" sz="20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микрофинансовых</a:t>
              </a:r>
              <a:r>
                <a:rPr lang="ru-RU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 организаций/ломбардов</a:t>
              </a:r>
              <a:r>
                <a:rPr lang="ru-RU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041364" y="1301574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1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" t="8793" r="2988" b="11418"/>
            <a:stretch/>
          </p:blipFill>
          <p:spPr>
            <a:xfrm>
              <a:off x="6709209" y="5769618"/>
              <a:ext cx="2166254" cy="348148"/>
            </a:xfrm>
            <a:prstGeom prst="round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561488" y="3283411"/>
              <a:ext cx="6434187" cy="2328082"/>
              <a:chOff x="4561488" y="2198248"/>
              <a:chExt cx="6434187" cy="2328082"/>
            </a:xfrm>
          </p:grpSpPr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0278" y="2642044"/>
                <a:ext cx="5276606" cy="1278296"/>
              </a:xfrm>
              <a:prstGeom prst="rect">
                <a:avLst/>
              </a:prstGeom>
            </p:spPr>
          </p:pic>
          <p:sp>
            <p:nvSpPr>
              <p:cNvPr id="67" name="Rectangle 4"/>
              <p:cNvSpPr>
                <a:spLocks noChangeArrowheads="1"/>
              </p:cNvSpPr>
              <p:nvPr/>
            </p:nvSpPr>
            <p:spPr bwMode="auto">
              <a:xfrm>
                <a:off x="4561488" y="4264720"/>
                <a:ext cx="5993301" cy="2616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>
                  <a:spcAft>
                    <a:spcPts val="1200"/>
                  </a:spcAft>
                  <a:buBlip>
                    <a:blip r:embed="rId6"/>
                  </a:buBlip>
                </a:pPr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либо воспользоваться поиском, указав номер процедуры «</a:t>
                </a:r>
                <a:r>
                  <a:rPr lang="ru-RU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4013</a:t>
                </a:r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»</a:t>
                </a:r>
                <a:endParaRPr lang="ru-RU" sz="1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4561488" y="2198248"/>
                <a:ext cx="6434187" cy="2616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>
                  <a:spcAft>
                    <a:spcPts val="1200"/>
                  </a:spcAft>
                  <a:buBlip>
                    <a:blip r:embed="rId6"/>
                  </a:buBlip>
                </a:pPr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в</a:t>
                </a:r>
                <a:r>
                  <a:rPr lang="ru-RU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 л</a:t>
                </a:r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ичном </a:t>
                </a:r>
                <a:r>
                  <a:rPr lang="ru-RU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кабинете необходимо пройти по следующему пути</a:t>
                </a: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243075" y="1790111"/>
            <a:ext cx="3558410" cy="2798796"/>
            <a:chOff x="243075" y="1790111"/>
            <a:chExt cx="3558410" cy="2798796"/>
          </a:xfrm>
        </p:grpSpPr>
        <p:sp>
          <p:nvSpPr>
            <p:cNvPr id="71" name="Прямоугольник 70">
              <a:hlinkClick r:id="rId7" action="ppaction://hlinksldjump"/>
            </p:cNvPr>
            <p:cNvSpPr/>
            <p:nvPr/>
          </p:nvSpPr>
          <p:spPr>
            <a:xfrm>
              <a:off x="243075" y="3690243"/>
              <a:ext cx="2250985" cy="423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Учредительный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иные документы</a:t>
              </a:r>
              <a:endParaRPr lang="ru-RU" sz="16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Прямоугольник 71">
              <a:hlinkClick r:id="rId8" action="ppaction://hlinksldjump"/>
            </p:cNvPr>
            <p:cNvSpPr/>
            <p:nvPr/>
          </p:nvSpPr>
          <p:spPr>
            <a:xfrm>
              <a:off x="253989" y="4228907"/>
              <a:ext cx="288394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документов</a:t>
              </a:r>
            </a:p>
          </p:txBody>
        </p:sp>
        <p:sp>
          <p:nvSpPr>
            <p:cNvPr id="73" name="Прямоугольник 72">
              <a:hlinkClick r:id="rId9" action="ppaction://hlinksldjump"/>
            </p:cNvPr>
            <p:cNvSpPr/>
            <p:nvPr/>
          </p:nvSpPr>
          <p:spPr>
            <a:xfrm>
              <a:off x="253989" y="1790111"/>
              <a:ext cx="2487271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Первые шаги</a:t>
              </a:r>
            </a:p>
            <a:p>
              <a:pPr algn="ctr"/>
              <a:endParaRPr lang="ru-RU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30968" y="1937351"/>
              <a:ext cx="77220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hlinkClick r:id="rId10" action="ppaction://hlinksldjump"/>
            </p:cNvPr>
            <p:cNvSpPr/>
            <p:nvPr/>
          </p:nvSpPr>
          <p:spPr>
            <a:xfrm>
              <a:off x="253989" y="2161231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</p:txBody>
        </p:sp>
        <p:sp>
          <p:nvSpPr>
            <p:cNvPr id="76" name="Овал 75"/>
            <p:cNvSpPr/>
            <p:nvPr/>
          </p:nvSpPr>
          <p:spPr>
            <a:xfrm>
              <a:off x="431078" y="2315998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hlinkClick r:id="rId11" action="ppaction://hlinksldjump"/>
            </p:cNvPr>
            <p:cNvSpPr/>
            <p:nvPr/>
          </p:nvSpPr>
          <p:spPr>
            <a:xfrm>
              <a:off x="253989" y="2534420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ЕИО, СДЛ</a:t>
              </a:r>
              <a:endParaRPr lang="ru-RU" sz="1600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25978" y="269551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hlinkClick r:id="rId12" action="ppaction://hlinksldjump"/>
            </p:cNvPr>
            <p:cNvSpPr/>
            <p:nvPr/>
          </p:nvSpPr>
          <p:spPr>
            <a:xfrm>
              <a:off x="253988" y="2935619"/>
              <a:ext cx="3547497" cy="6139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ФЛ, сведения об акционерах (участниках)</a:t>
              </a:r>
            </a:p>
          </p:txBody>
        </p:sp>
        <p:sp>
          <p:nvSpPr>
            <p:cNvPr id="80" name="Овал 79"/>
            <p:cNvSpPr/>
            <p:nvPr/>
          </p:nvSpPr>
          <p:spPr>
            <a:xfrm>
              <a:off x="425978" y="310968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25978" y="4376147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25978" y="376044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82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185420"/>
            <a:ext cx="7769905" cy="83058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Подготовка комплекта документов для </a:t>
            </a:r>
            <a:r>
              <a:rPr lang="ru-RU" sz="2000" dirty="0"/>
              <a:t>внесения </a:t>
            </a:r>
            <a:r>
              <a:rPr lang="ru-RU" sz="2000" dirty="0" smtClean="0"/>
              <a:t>сведений </a:t>
            </a:r>
            <a:r>
              <a:rPr lang="ru-RU" sz="2000" dirty="0"/>
              <a:t>о юридическом лице в государственный реестр </a:t>
            </a:r>
            <a:r>
              <a:rPr lang="ru-RU" sz="2000" dirty="0" smtClean="0"/>
              <a:t>ломбардов</a:t>
            </a:r>
            <a:endParaRPr lang="ru-RU" sz="2000" dirty="0"/>
          </a:p>
        </p:txBody>
      </p:sp>
      <p:sp>
        <p:nvSpPr>
          <p:cNvPr id="55" name="Овал 54"/>
          <p:cNvSpPr/>
          <p:nvPr/>
        </p:nvSpPr>
        <p:spPr>
          <a:xfrm>
            <a:off x="439026" y="5813757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607301" y="5943931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85076" y="6255082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435840" y="5794375"/>
            <a:ext cx="1373869" cy="1020763"/>
            <a:chOff x="1773686" y="5794375"/>
            <a:chExt cx="1373869" cy="1020763"/>
          </a:xfrm>
        </p:grpSpPr>
        <p:sp>
          <p:nvSpPr>
            <p:cNvPr id="58" name="TextBox 57"/>
            <p:cNvSpPr txBox="1"/>
            <p:nvPr/>
          </p:nvSpPr>
          <p:spPr>
            <a:xfrm>
              <a:off x="1773686" y="6175658"/>
              <a:ext cx="1373869" cy="49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Примеры заполнения сведений об уплате пошлины</a:t>
              </a:r>
              <a:endPara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59" name="Объект 58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962373"/>
                </p:ext>
              </p:extLst>
            </p:nvPr>
          </p:nvGraphicFramePr>
          <p:xfrm>
            <a:off x="2217738" y="5794375"/>
            <a:ext cx="488950" cy="1020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8" name="Acrobat Document" showAsIcon="1" r:id="rId4" imgW="370800" imgH="776520" progId="AcroExch.Document.DC">
                    <p:embed/>
                  </p:oleObj>
                </mc:Choice>
                <mc:Fallback>
                  <p:oleObj name="Acrobat Document" showAsIcon="1" r:id="rId4" imgW="370800" imgH="77652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17738" y="5794375"/>
                          <a:ext cx="488950" cy="1020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/>
          <p:nvPr/>
        </p:nvGrpSpPr>
        <p:grpSpPr>
          <a:xfrm>
            <a:off x="3968992" y="1016000"/>
            <a:ext cx="8223009" cy="5842000"/>
            <a:chOff x="3968992" y="1016000"/>
            <a:chExt cx="8223009" cy="5842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971925" y="1016000"/>
              <a:ext cx="8220076" cy="584200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318748" y="1151006"/>
              <a:ext cx="7869598" cy="5673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600"/>
                </a:spcAft>
              </a:pP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Заполните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 внесении сведений о юридическом лице в государственный реестр </a:t>
              </a:r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ломбардов с учетом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следующих особенностей</a:t>
              </a:r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34988" indent="-285750">
                <a:spcAft>
                  <a:spcPts val="600"/>
                </a:spcAft>
                <a:buBlip>
                  <a:blip r:embed="rId6"/>
                </a:buBlip>
              </a:pP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поле «Заявление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внесении сведений о юридическом лице в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выберите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«государственный реестр ломбардов»</a:t>
              </a:r>
            </a:p>
            <a:p>
              <a:pPr marL="534988" indent="-285750">
                <a:spcAft>
                  <a:spcPts val="600"/>
                </a:spcAft>
                <a:buBlip>
                  <a:blip r:embed="rId6"/>
                </a:buBlip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Укажите адрес заявителя в строгом соответствии с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адресом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юридического лица,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указанным 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 ЕГРЮЛ</a:t>
              </a:r>
            </a:p>
            <a:p>
              <a:pPr marL="534988" indent="-285750">
                <a:spcAft>
                  <a:spcPts val="600"/>
                </a:spcAft>
                <a:buBlip>
                  <a:blip r:embed="rId6"/>
                </a:buBlip>
              </a:pPr>
              <a:r>
                <a:rPr lang="ru-RU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Сведения 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 телефоне и адресе электронной почты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должны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быть актуальными и 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достоверными (размещаются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 сайте Банка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России) </a:t>
              </a:r>
            </a:p>
            <a:p>
              <a:pPr lvl="0" algn="ctr">
                <a:spcAft>
                  <a:spcPts val="600"/>
                </a:spcAft>
              </a:pPr>
              <a:r>
                <a:rPr lang="ru-RU" sz="1300" i="1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формат номера телефона +7 (ХХХ) ХХХ-ХХ-ХХ, 8 (800) ХХХ-ХХ-ХХ</a:t>
              </a:r>
            </a:p>
            <a:p>
              <a:pPr marL="534988" indent="-285750">
                <a:spcAft>
                  <a:spcPts val="600"/>
                </a:spcAft>
                <a:buBlip>
                  <a:blip r:embed="rId6"/>
                </a:buBlip>
              </a:pPr>
              <a:r>
                <a:rPr lang="ru-RU" sz="1300" spc="-3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</a:t>
              </a:r>
              <a:r>
                <a:rPr lang="ru-RU" sz="1300" spc="-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«</a:t>
              </a:r>
              <a:r>
                <a:rPr lang="ru-RU" sz="1300" b="1" spc="-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Адрес официального сайта </a:t>
              </a:r>
              <a:r>
                <a:rPr lang="ru-RU" sz="1300" spc="-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 </a:t>
              </a:r>
              <a:r>
                <a:rPr lang="ru-RU" sz="1300" spc="-3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сети </a:t>
              </a:r>
              <a:r>
                <a:rPr lang="ru-RU" sz="1300" spc="-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«Интернет» заполняется при </a:t>
              </a:r>
              <a:r>
                <a:rPr lang="ru-RU" sz="1300" spc="-3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наличии такого сайта</a:t>
              </a:r>
            </a:p>
            <a:p>
              <a:pPr marL="534988" indent="-285750">
                <a:spcAft>
                  <a:spcPts val="600"/>
                </a:spcAft>
                <a:buBlip>
                  <a:blip r:embed="rId6"/>
                </a:buBlip>
              </a:pP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Добавьте сведения о единоличном исполнительном органе (ЕИО)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 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специальном должностном лице (СДЛ), заполнив соответствующие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поля, выбрав в раскрывающемся списке строки 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«ЕИО является СДЛ»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варианты 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«да»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(в случае,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обязанности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СДЛ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возложены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 ЕИО) либо 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«нет»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(в противном случае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534988" indent="-285750">
                <a:spcAft>
                  <a:spcPts val="600"/>
                </a:spcAft>
                <a:buBlip>
                  <a:blip r:embed="rId6"/>
                </a:buBlip>
              </a:pP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Заполните </a:t>
              </a:r>
              <a:r>
                <a:rPr lang="ru-RU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сведения о собственниках (ФЛ и (или) ЮЛ),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раскрыв поле «Сведения о лице (лицах), имеющем (имеющих) право прямо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косвенно (через подконтрольных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ему (им)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)…» </a:t>
              </a:r>
            </a:p>
            <a:p>
              <a:pPr marL="534988" indent="-285750">
                <a:spcAft>
                  <a:spcPts val="600"/>
                </a:spcAft>
                <a:buBlip>
                  <a:blip r:embed="rId6"/>
                </a:buBlip>
              </a:pP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Укажите </a:t>
              </a:r>
              <a:r>
                <a:rPr lang="ru-RU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сведения 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 уплате государственной пошлины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учетом информации о плательщике: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кем произведена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уплата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заявителем-ЮЛ 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либо представителем </a:t>
              </a:r>
              <a:r>
                <a:rPr lang="ru-RU" sz="1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заявителя (ФЛ/ЮЛ)), а также реквизиты доверенности на представителя Заявителя</a:t>
              </a: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ru-RU" sz="1300" i="1" dirty="0" smtClean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воспользуйтесь примерами заполнения полей заявления в файле</a:t>
              </a:r>
              <a:endParaRPr lang="en-US" sz="1300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968992" y="1092962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2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43075" y="1790111"/>
            <a:ext cx="3558410" cy="2798796"/>
            <a:chOff x="243075" y="1790111"/>
            <a:chExt cx="3558410" cy="2798796"/>
          </a:xfrm>
        </p:grpSpPr>
        <p:sp>
          <p:nvSpPr>
            <p:cNvPr id="88" name="Прямоугольник 87">
              <a:hlinkClick r:id="rId7" action="ppaction://hlinksldjump"/>
            </p:cNvPr>
            <p:cNvSpPr/>
            <p:nvPr/>
          </p:nvSpPr>
          <p:spPr>
            <a:xfrm>
              <a:off x="243075" y="3690243"/>
              <a:ext cx="2250985" cy="423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Учредительный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иные документы</a:t>
              </a:r>
              <a:endParaRPr lang="ru-RU" sz="16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Прямоугольник 88">
              <a:hlinkClick r:id="rId8" action="ppaction://hlinksldjump"/>
            </p:cNvPr>
            <p:cNvSpPr/>
            <p:nvPr/>
          </p:nvSpPr>
          <p:spPr>
            <a:xfrm>
              <a:off x="253989" y="4228907"/>
              <a:ext cx="288394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документов</a:t>
              </a:r>
            </a:p>
          </p:txBody>
        </p:sp>
        <p:sp>
          <p:nvSpPr>
            <p:cNvPr id="90" name="Прямоугольник 89">
              <a:hlinkClick r:id="rId9" action="ppaction://hlinksldjump"/>
            </p:cNvPr>
            <p:cNvSpPr/>
            <p:nvPr/>
          </p:nvSpPr>
          <p:spPr>
            <a:xfrm>
              <a:off x="253989" y="1790111"/>
              <a:ext cx="2487271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Первые шаги</a:t>
              </a:r>
            </a:p>
            <a:p>
              <a:pPr algn="ctr"/>
              <a:endParaRPr lang="ru-RU" dirty="0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30968" y="1937351"/>
              <a:ext cx="77220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hlinkClick r:id="rId10" action="ppaction://hlinksldjump"/>
            </p:cNvPr>
            <p:cNvSpPr/>
            <p:nvPr/>
          </p:nvSpPr>
          <p:spPr>
            <a:xfrm>
              <a:off x="253989" y="2161231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</p:txBody>
        </p:sp>
        <p:sp>
          <p:nvSpPr>
            <p:cNvPr id="93" name="Овал 92"/>
            <p:cNvSpPr/>
            <p:nvPr/>
          </p:nvSpPr>
          <p:spPr>
            <a:xfrm>
              <a:off x="431078" y="2315998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>
              <a:hlinkClick r:id="rId11" action="ppaction://hlinksldjump"/>
            </p:cNvPr>
            <p:cNvSpPr/>
            <p:nvPr/>
          </p:nvSpPr>
          <p:spPr>
            <a:xfrm>
              <a:off x="253989" y="2534420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ЕИО, СДЛ</a:t>
              </a:r>
              <a:endParaRPr lang="ru-RU" sz="1600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425978" y="269551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>
              <a:hlinkClick r:id="rId12" action="ppaction://hlinksldjump"/>
            </p:cNvPr>
            <p:cNvSpPr/>
            <p:nvPr/>
          </p:nvSpPr>
          <p:spPr>
            <a:xfrm>
              <a:off x="253988" y="2935619"/>
              <a:ext cx="3547497" cy="6139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ФЛ, сведения об акционерах (участниках)</a:t>
              </a:r>
            </a:p>
          </p:txBody>
        </p:sp>
        <p:sp>
          <p:nvSpPr>
            <p:cNvPr id="97" name="Овал 96"/>
            <p:cNvSpPr/>
            <p:nvPr/>
          </p:nvSpPr>
          <p:spPr>
            <a:xfrm>
              <a:off x="425978" y="310968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425978" y="4376147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425978" y="376044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162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185420"/>
            <a:ext cx="7769905" cy="83058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Подготовка комплекта документов для </a:t>
            </a:r>
            <a:r>
              <a:rPr lang="ru-RU" sz="2000" dirty="0"/>
              <a:t>внесения </a:t>
            </a:r>
            <a:r>
              <a:rPr lang="ru-RU" sz="2000" dirty="0" smtClean="0"/>
              <a:t>сведений </a:t>
            </a:r>
            <a:r>
              <a:rPr lang="ru-RU" sz="2000" dirty="0"/>
              <a:t>о юридическом лице в государственный реестр </a:t>
            </a:r>
            <a:r>
              <a:rPr lang="ru-RU" sz="2000" dirty="0" smtClean="0"/>
              <a:t>ломбардов</a:t>
            </a:r>
            <a:endParaRPr lang="ru-RU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971925" y="983183"/>
            <a:ext cx="8220075" cy="5957628"/>
            <a:chOff x="3971925" y="983183"/>
            <a:chExt cx="8220075" cy="5957628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3971925" y="1016000"/>
              <a:ext cx="8220075" cy="584200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359113" y="1067132"/>
              <a:ext cx="7778795" cy="58736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Скачайте и заполните </a:t>
              </a:r>
              <a:r>
                <a:rPr lang="ru-RU" sz="1600" b="1" spc="-5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анкету единоличного исполнительного органа (ЕИО)</a:t>
              </a:r>
              <a:r>
                <a:rPr lang="ru-RU" sz="1600" b="1" spc="-3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spc="-3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600" u="sng" spc="-3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отдельно</a:t>
              </a:r>
              <a:r>
                <a:rPr lang="ru-RU" sz="1600" spc="-3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spc="-5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анкету </a:t>
              </a:r>
              <a:r>
                <a:rPr lang="ru-RU" sz="1600" b="1" spc="-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специального должностного лица (СДЛ) </a:t>
              </a:r>
              <a:r>
                <a:rPr lang="ru-RU" sz="1600" spc="-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  <a:r>
                <a:rPr lang="ru-RU" sz="1600" b="1" spc="-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spc="-5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кандидата на должность СДЛ</a:t>
              </a:r>
              <a:endParaRPr lang="en-US" sz="1600" b="1" spc="-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каждой анкеты ЕИО, СДЛ необходимо подготовить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следующие документы:</a:t>
              </a:r>
            </a:p>
            <a:p>
              <a:pPr marL="450850" indent="-285750">
                <a:spcAft>
                  <a:spcPts val="600"/>
                </a:spcAft>
                <a:buBlip>
                  <a:blip r:embed="rId4"/>
                </a:buBlip>
              </a:pP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удостоверяющий личность </a:t>
              </a:r>
              <a:r>
                <a:rPr lang="ru-RU" alt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(паспорт)</a:t>
              </a:r>
              <a:endParaRPr lang="ru-RU" alt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0850" indent="-285750">
                <a:buBlip>
                  <a:blip r:embed="rId4"/>
                </a:buBlip>
              </a:pPr>
              <a:r>
                <a:rPr lang="ru-RU" altLang="ru-RU" sz="1200" u="sng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ЕИО: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документ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подтверждающий избрание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должность (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в орган управления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ru-RU" alt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(решение общего собрания участников (акционеров) (единственного участника (акционера));</a:t>
              </a:r>
            </a:p>
            <a:p>
              <a:pPr marL="450850">
                <a:spcAft>
                  <a:spcPts val="600"/>
                </a:spcAft>
              </a:pPr>
              <a:r>
                <a:rPr lang="ru-RU" altLang="ru-RU" sz="1200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СДЛ: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подтверждающий назначение на должность (возложение обязанностей), или документ о кандидате на должность СДЛ, составленный в произвольной форме и подписанный ЕИО и кандидатом на должность СДЛ, с указанием планируемой даты подписания трудового договора с указанным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кандидатом</a:t>
              </a:r>
            </a:p>
            <a:p>
              <a:pPr marL="450850" indent="-285750">
                <a:spcAft>
                  <a:spcPts val="600"/>
                </a:spcAft>
                <a:buBlip>
                  <a:blip r:embed="rId4"/>
                </a:buBlip>
              </a:pPr>
              <a:r>
                <a:rPr lang="ru-RU" altLang="ru-RU" sz="1200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СДЛ: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окументы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подтверждающие соответствие требованиям, установленным пунктом 5 или 7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Указания 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Банка России от 05.12.2014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№ 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3470-У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(документы об образовании и (или) опыте работы)</a:t>
              </a:r>
            </a:p>
            <a:p>
              <a:pPr marL="450850" indent="-285750">
                <a:spcAft>
                  <a:spcPts val="600"/>
                </a:spcAft>
                <a:buBlip>
                  <a:blip r:embed="rId4"/>
                </a:buBlip>
              </a:pP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содержащие сведения о трудовой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деятельности, включая 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сведения о трудовой деятельности по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совместительству в 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течение 5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 (</a:t>
              </a:r>
              <a:r>
                <a:rPr lang="ru-RU" altLang="ru-RU" sz="1200" u="sng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ЕИО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и 2 лет (</a:t>
              </a:r>
              <a:r>
                <a:rPr lang="ru-RU" altLang="ru-RU" sz="1200" u="sng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СДЛ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), 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предшествующих дате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представления в 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 России заявления о внесении сведений в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реестр*</a:t>
              </a:r>
            </a:p>
            <a:p>
              <a:pPr marL="450850" indent="-285750">
                <a:spcAft>
                  <a:spcPts val="600"/>
                </a:spcAft>
                <a:buBlip>
                  <a:blip r:embed="rId4"/>
                </a:buBlip>
              </a:pP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о наличии (отсутствии) у лица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неснятой или 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непогашенной судимости за преступление в сфере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экономики или 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преступление против государственной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власти </a:t>
              </a:r>
              <a:r>
                <a:rPr lang="ru-RU" alt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alt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только для лица, являющегося иностранным гражданином или лицом без гражданства</a:t>
              </a:r>
              <a:r>
                <a:rPr lang="ru-RU" alt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постоянно </a:t>
              </a:r>
              <a:r>
                <a:rPr lang="ru-RU" alt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проживающим на территории иностранного государства</a:t>
              </a:r>
              <a:r>
                <a:rPr lang="ru-RU" alt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450850" indent="-285750">
                <a:spcAft>
                  <a:spcPts val="1200"/>
                </a:spcAft>
                <a:buBlip>
                  <a:blip r:embed="rId4"/>
                </a:buBlip>
              </a:pP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о наличии (отсутствии) у лица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дисквалификации </a:t>
              </a:r>
              <a:r>
                <a:rPr lang="ru-RU" alt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(для </a:t>
              </a:r>
              <a:r>
                <a:rPr lang="ru-RU" alt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лица, являющегося иностранным гражданином или лицом без гражданства</a:t>
              </a:r>
              <a:r>
                <a:rPr lang="ru-RU" alt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постоянно </a:t>
              </a:r>
              <a:r>
                <a:rPr lang="ru-RU" altLang="ru-RU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проживающим на территории иностранного государства</a:t>
              </a:r>
              <a:r>
                <a:rPr lang="ru-RU" altLang="ru-RU" sz="1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600"/>
                </a:spcAft>
              </a:pPr>
              <a:r>
                <a:rPr lang="ru-RU" sz="1000" i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ru-RU" sz="1000" i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целях исполнения требований по представлению сведений о трудовой деятельности, в том числе копий документов, содержащих сведения о трудовой деятельности, возможно представление уведомления о том, что данные о трудовой деятельности физического лица содержатся в информационном сервисе Социального фонда России (СФР)</a:t>
              </a:r>
            </a:p>
            <a:p>
              <a:pPr marL="354013">
                <a:spcAft>
                  <a:spcPts val="600"/>
                </a:spcAft>
              </a:pPr>
              <a:endParaRPr lang="ru-RU" altLang="ru-R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39763" indent="-285750">
                <a:spcAft>
                  <a:spcPts val="600"/>
                </a:spcAft>
                <a:buBlip>
                  <a:blip r:embed="rId4"/>
                </a:buBlip>
              </a:pPr>
              <a:endParaRPr lang="ru-RU" altLang="ru-R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endParaRPr lang="ru-RU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20423" y="983183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1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028356" y="1788602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2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</p:grpSp>
      <p:sp>
        <p:nvSpPr>
          <p:cNvPr id="51" name="Овал 50"/>
          <p:cNvSpPr/>
          <p:nvPr/>
        </p:nvSpPr>
        <p:spPr>
          <a:xfrm>
            <a:off x="439026" y="5813757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607301" y="5943931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585076" y="6255082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243075" y="1790111"/>
            <a:ext cx="3558410" cy="2798796"/>
            <a:chOff x="243075" y="1790111"/>
            <a:chExt cx="3558410" cy="2798796"/>
          </a:xfrm>
        </p:grpSpPr>
        <p:sp>
          <p:nvSpPr>
            <p:cNvPr id="54" name="Прямоугольник 53">
              <a:hlinkClick r:id="rId6" action="ppaction://hlinksldjump"/>
            </p:cNvPr>
            <p:cNvSpPr/>
            <p:nvPr/>
          </p:nvSpPr>
          <p:spPr>
            <a:xfrm>
              <a:off x="243075" y="3690243"/>
              <a:ext cx="2250985" cy="423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Учредительный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иные документы</a:t>
              </a:r>
              <a:endParaRPr lang="ru-RU" sz="16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Прямоугольник 54">
              <a:hlinkClick r:id="rId7" action="ppaction://hlinksldjump"/>
            </p:cNvPr>
            <p:cNvSpPr/>
            <p:nvPr/>
          </p:nvSpPr>
          <p:spPr>
            <a:xfrm>
              <a:off x="253989" y="4228907"/>
              <a:ext cx="288394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документов</a:t>
              </a:r>
            </a:p>
          </p:txBody>
        </p:sp>
        <p:sp>
          <p:nvSpPr>
            <p:cNvPr id="57" name="Прямоугольник 56">
              <a:hlinkClick r:id="rId8" action="ppaction://hlinksldjump"/>
            </p:cNvPr>
            <p:cNvSpPr/>
            <p:nvPr/>
          </p:nvSpPr>
          <p:spPr>
            <a:xfrm>
              <a:off x="253989" y="1790111"/>
              <a:ext cx="2487271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Первые шаги</a:t>
              </a:r>
            </a:p>
            <a:p>
              <a:pPr algn="ctr"/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430968" y="1937351"/>
              <a:ext cx="77220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9" name="Прямоугольник 58">
              <a:hlinkClick r:id="rId9" action="ppaction://hlinksldjump"/>
            </p:cNvPr>
            <p:cNvSpPr/>
            <p:nvPr/>
          </p:nvSpPr>
          <p:spPr>
            <a:xfrm>
              <a:off x="253989" y="2161231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600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31078" y="23159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2" name="Прямоугольник 61">
              <a:hlinkClick r:id="rId10" action="ppaction://hlinksldjump"/>
            </p:cNvPr>
            <p:cNvSpPr/>
            <p:nvPr/>
          </p:nvSpPr>
          <p:spPr>
            <a:xfrm>
              <a:off x="253989" y="2534420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ЕИО, СДЛ</a:t>
              </a:r>
            </a:p>
          </p:txBody>
        </p:sp>
        <p:sp>
          <p:nvSpPr>
            <p:cNvPr id="63" name="Овал 62"/>
            <p:cNvSpPr/>
            <p:nvPr/>
          </p:nvSpPr>
          <p:spPr>
            <a:xfrm>
              <a:off x="425978" y="2695514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hlinkClick r:id="rId11" action="ppaction://hlinksldjump"/>
            </p:cNvPr>
            <p:cNvSpPr/>
            <p:nvPr/>
          </p:nvSpPr>
          <p:spPr>
            <a:xfrm>
              <a:off x="253988" y="2935619"/>
              <a:ext cx="3547497" cy="6139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ФЛ, сведения об акционерах (участниках)</a:t>
              </a: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25978" y="307960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25978" y="4376147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25978" y="376044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506668" y="5531125"/>
            <a:ext cx="1921575" cy="1382571"/>
            <a:chOff x="1506668" y="5531125"/>
            <a:chExt cx="1921575" cy="1382571"/>
          </a:xfrm>
        </p:grpSpPr>
        <p:graphicFrame>
          <p:nvGraphicFramePr>
            <p:cNvPr id="3" name="Объект 2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7927009"/>
                </p:ext>
              </p:extLst>
            </p:nvPr>
          </p:nvGraphicFramePr>
          <p:xfrm>
            <a:off x="1506668" y="6229059"/>
            <a:ext cx="778911" cy="667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4" name="Acrobat Document" showAsIcon="1" r:id="rId12" imgW="905760" imgH="776520" progId="AcroExch.Document.DC">
                    <p:embed/>
                  </p:oleObj>
                </mc:Choice>
                <mc:Fallback>
                  <p:oleObj name="Acrobat Document" showAsIcon="1" r:id="rId12" imgW="905760" imgH="77652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506668" y="6229059"/>
                          <a:ext cx="778911" cy="6670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9613141"/>
                </p:ext>
              </p:extLst>
            </p:nvPr>
          </p:nvGraphicFramePr>
          <p:xfrm>
            <a:off x="2628799" y="6229059"/>
            <a:ext cx="799444" cy="68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5" name="Acrobat Document" showAsIcon="1" r:id="rId14" imgW="905760" imgH="776520" progId="AcroExch.Document.DC">
                    <p:embed/>
                  </p:oleObj>
                </mc:Choice>
                <mc:Fallback>
                  <p:oleObj name="Acrobat Document" showAsIcon="1" r:id="rId14" imgW="905760" imgH="77652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28799" y="6229059"/>
                          <a:ext cx="799444" cy="684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Объект 27">
              <a:hlinkClick r:id="" action="ppaction://ole?verb=1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1093010"/>
                </p:ext>
              </p:extLst>
            </p:nvPr>
          </p:nvGraphicFramePr>
          <p:xfrm>
            <a:off x="1513589" y="5531125"/>
            <a:ext cx="761296" cy="651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6" name="Document" showAsIcon="1" r:id="rId16" imgW="905760" imgH="776520" progId="Word.Document.8">
                    <p:embed/>
                  </p:oleObj>
                </mc:Choice>
                <mc:Fallback>
                  <p:oleObj name="Document" showAsIcon="1" r:id="rId16" imgW="905760" imgH="776520" progId="Word.Documen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513589" y="5531125"/>
                          <a:ext cx="761296" cy="6519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Объект 28">
              <a:hlinkClick r:id="" action="ppaction://ole?verb=1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794462"/>
                </p:ext>
              </p:extLst>
            </p:nvPr>
          </p:nvGraphicFramePr>
          <p:xfrm>
            <a:off x="2656503" y="5531125"/>
            <a:ext cx="744036" cy="637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7" name="Document" showAsIcon="1" r:id="rId18" imgW="905760" imgH="776520" progId="Word.Document.8">
                    <p:embed/>
                  </p:oleObj>
                </mc:Choice>
                <mc:Fallback>
                  <p:oleObj name="Document" showAsIcon="1" r:id="rId18" imgW="905760" imgH="776520" progId="Word.Documen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656503" y="5531125"/>
                          <a:ext cx="744036" cy="6371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457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185420"/>
            <a:ext cx="7769905" cy="83058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Подготовка комплекта документов для </a:t>
            </a:r>
            <a:r>
              <a:rPr lang="ru-RU" sz="2000" dirty="0"/>
              <a:t>внесения </a:t>
            </a:r>
            <a:r>
              <a:rPr lang="ru-RU" sz="2000" dirty="0" smtClean="0"/>
              <a:t>сведений </a:t>
            </a:r>
            <a:r>
              <a:rPr lang="ru-RU" sz="2000" dirty="0"/>
              <a:t>о юридическом лице в государственный реестр </a:t>
            </a:r>
            <a:r>
              <a:rPr lang="ru-RU" sz="2000" dirty="0" smtClean="0"/>
              <a:t>ломбардов</a:t>
            </a:r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71925" y="1016000"/>
            <a:ext cx="8220075" cy="5842000"/>
            <a:chOff x="3971925" y="1016000"/>
            <a:chExt cx="8220075" cy="584200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3971925" y="1016000"/>
              <a:ext cx="8220075" cy="584200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401378" y="5237888"/>
              <a:ext cx="7631238" cy="397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600"/>
                </a:spcAft>
              </a:pPr>
              <a:r>
                <a:rPr lang="ru-RU" alt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Сделайте </a:t>
              </a:r>
              <a:r>
                <a:rPr lang="ru-RU" alt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скан-копии</a:t>
              </a:r>
              <a:r>
                <a:rPr lang="ru-RU" alt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прилагаемых к ним документов (см. слайд 7)</a:t>
              </a:r>
              <a:endParaRPr lang="ru-RU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74143" y="1033062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3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068281" y="5159058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4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43075" y="1790111"/>
            <a:ext cx="3558410" cy="2798796"/>
            <a:chOff x="243075" y="1790111"/>
            <a:chExt cx="3558410" cy="2798796"/>
          </a:xfrm>
        </p:grpSpPr>
        <p:sp>
          <p:nvSpPr>
            <p:cNvPr id="96" name="Прямоугольник 95">
              <a:hlinkClick r:id="rId3" action="ppaction://hlinksldjump"/>
            </p:cNvPr>
            <p:cNvSpPr/>
            <p:nvPr/>
          </p:nvSpPr>
          <p:spPr>
            <a:xfrm>
              <a:off x="243075" y="3690243"/>
              <a:ext cx="2250985" cy="423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Учредительный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иные документы</a:t>
              </a:r>
              <a:endParaRPr lang="ru-RU" sz="16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Прямоугольник 96">
              <a:hlinkClick r:id="rId4" action="ppaction://hlinksldjump"/>
            </p:cNvPr>
            <p:cNvSpPr/>
            <p:nvPr/>
          </p:nvSpPr>
          <p:spPr>
            <a:xfrm>
              <a:off x="253989" y="4228907"/>
              <a:ext cx="288394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документов</a:t>
              </a:r>
            </a:p>
          </p:txBody>
        </p:sp>
        <p:sp>
          <p:nvSpPr>
            <p:cNvPr id="98" name="Прямоугольник 97">
              <a:hlinkClick r:id="rId5" action="ppaction://hlinksldjump"/>
            </p:cNvPr>
            <p:cNvSpPr/>
            <p:nvPr/>
          </p:nvSpPr>
          <p:spPr>
            <a:xfrm>
              <a:off x="253989" y="1790111"/>
              <a:ext cx="2487271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Первые шаги</a:t>
              </a:r>
            </a:p>
            <a:p>
              <a:pPr algn="ctr"/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430968" y="1937351"/>
              <a:ext cx="77220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0" name="Прямоугольник 99">
              <a:hlinkClick r:id="rId6" action="ppaction://hlinksldjump"/>
            </p:cNvPr>
            <p:cNvSpPr/>
            <p:nvPr/>
          </p:nvSpPr>
          <p:spPr>
            <a:xfrm>
              <a:off x="253989" y="2161231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600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31078" y="23159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2" name="Прямоугольник 101">
              <a:hlinkClick r:id="rId7" action="ppaction://hlinksldjump"/>
            </p:cNvPr>
            <p:cNvSpPr/>
            <p:nvPr/>
          </p:nvSpPr>
          <p:spPr>
            <a:xfrm>
              <a:off x="253989" y="2534420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ЕИО, СДЛ</a:t>
              </a: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425978" y="2695514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hlinkClick r:id="rId8" action="ppaction://hlinksldjump"/>
            </p:cNvPr>
            <p:cNvSpPr/>
            <p:nvPr/>
          </p:nvSpPr>
          <p:spPr>
            <a:xfrm>
              <a:off x="253988" y="2935619"/>
              <a:ext cx="3547497" cy="6139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ФЛ, сведения об акционерах (участниках)</a:t>
              </a: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425978" y="307960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425978" y="4376147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425978" y="376044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01378" y="1111390"/>
            <a:ext cx="763123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Заполненные анкеты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ЕИО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СДЛ могут быть представлены в следующем виде:</a:t>
            </a:r>
          </a:p>
          <a:p>
            <a:pPr marL="285750" indent="-285750">
              <a:buBlip>
                <a:blip r:embed="rId9"/>
              </a:buBlip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файл соответствующей анкеты, подписанный усиленной квалифицированной электронной подписью (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УКЭП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 лица, заполнившего анкету, с приложением файла отсоединенной электронной подписи </a:t>
            </a:r>
          </a:p>
          <a:p>
            <a:pPr marL="269875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файлы заполненной анкеты и отсоединенной электронной подписи (например, с расширением *.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sig)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необходимо поместить в архив формата *.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(приоритетный формат взаимодействия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i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/>
            <a:endParaRPr lang="en-U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marL="268288"/>
            <a:endParaRPr lang="en-US" sz="1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9"/>
              </a:buBlip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скан-копия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распечатанной анкеты</a:t>
            </a:r>
          </a:p>
          <a:p>
            <a:pPr marL="268288">
              <a:spcAft>
                <a:spcPts val="1200"/>
              </a:spcAft>
            </a:pPr>
            <a:r>
              <a:rPr lang="ru-RU" alt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распечатанной анкете укажите </a:t>
            </a: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фамилию, имя, отчество, 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поставьте </a:t>
            </a: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лица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заполнившего анкету, и </a:t>
            </a: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дату </a:t>
            </a:r>
            <a:r>
              <a:rPr 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084" y="6139595"/>
            <a:ext cx="79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Сертификат УКЭП можно получить с помощью мобильного приложения «</a:t>
            </a:r>
            <a:r>
              <a:rPr lang="ru-RU" sz="12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Госключ</a:t>
            </a:r>
            <a:r>
              <a:rPr lang="ru-RU" sz="1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видео инструкция</a:t>
            </a:r>
            <a:r>
              <a:rPr lang="ru-RU" sz="1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Подробная информация о способе получения сертификата УКЭП также размещена на портале «</a:t>
            </a:r>
            <a:r>
              <a:rPr lang="ru-RU" sz="12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200" i="1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185420"/>
            <a:ext cx="7769905" cy="83058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Подготовка комплекта документов для </a:t>
            </a:r>
            <a:r>
              <a:rPr lang="ru-RU" sz="2000" dirty="0"/>
              <a:t>внесения </a:t>
            </a:r>
            <a:r>
              <a:rPr lang="ru-RU" sz="2000" dirty="0" smtClean="0"/>
              <a:t>сведений </a:t>
            </a:r>
            <a:r>
              <a:rPr lang="ru-RU" sz="2000" dirty="0"/>
              <a:t>о юридическом лице в государственный реестр </a:t>
            </a:r>
            <a:r>
              <a:rPr lang="ru-RU" sz="2000" dirty="0" smtClean="0"/>
              <a:t>ломбардов</a:t>
            </a:r>
            <a:endParaRPr lang="ru-RU" sz="2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43075" y="1790111"/>
            <a:ext cx="3558410" cy="2798796"/>
            <a:chOff x="243075" y="1790111"/>
            <a:chExt cx="3558410" cy="2798796"/>
          </a:xfrm>
        </p:grpSpPr>
        <p:sp>
          <p:nvSpPr>
            <p:cNvPr id="75" name="Прямоугольник 74">
              <a:hlinkClick r:id="rId4" action="ppaction://hlinksldjump"/>
            </p:cNvPr>
            <p:cNvSpPr/>
            <p:nvPr/>
          </p:nvSpPr>
          <p:spPr>
            <a:xfrm>
              <a:off x="243075" y="3690243"/>
              <a:ext cx="2250985" cy="423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Учредительный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иные документы</a:t>
              </a:r>
              <a:endParaRPr lang="ru-RU" sz="16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>
              <a:hlinkClick r:id="rId5" action="ppaction://hlinksldjump"/>
            </p:cNvPr>
            <p:cNvSpPr/>
            <p:nvPr/>
          </p:nvSpPr>
          <p:spPr>
            <a:xfrm>
              <a:off x="253989" y="4228907"/>
              <a:ext cx="288394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>
                <a:spcAft>
                  <a:spcPts val="1500"/>
                </a:spcAft>
              </a:pPr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документов</a:t>
              </a:r>
            </a:p>
          </p:txBody>
        </p:sp>
        <p:sp>
          <p:nvSpPr>
            <p:cNvPr id="59" name="Прямоугольник 58">
              <a:hlinkClick r:id="rId6" action="ppaction://hlinksldjump"/>
            </p:cNvPr>
            <p:cNvSpPr/>
            <p:nvPr/>
          </p:nvSpPr>
          <p:spPr>
            <a:xfrm>
              <a:off x="253989" y="1790111"/>
              <a:ext cx="2487271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Первые шаги</a:t>
              </a:r>
            </a:p>
            <a:p>
              <a:pPr algn="ctr"/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30968" y="1937351"/>
              <a:ext cx="77220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1" name="Прямоугольник 60">
              <a:hlinkClick r:id="rId7" action="ppaction://hlinksldjump"/>
            </p:cNvPr>
            <p:cNvSpPr/>
            <p:nvPr/>
          </p:nvSpPr>
          <p:spPr>
            <a:xfrm>
              <a:off x="253989" y="2161231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600" dirty="0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431078" y="23159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3" name="Прямоугольник 62">
              <a:hlinkClick r:id="rId8" action="ppaction://hlinksldjump"/>
            </p:cNvPr>
            <p:cNvSpPr/>
            <p:nvPr/>
          </p:nvSpPr>
          <p:spPr>
            <a:xfrm>
              <a:off x="253989" y="2534420"/>
              <a:ext cx="2556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/>
              <a:r>
                <a:rPr lang="ru-RU" sz="16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sz="16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ЕИО, СДЛ</a:t>
              </a:r>
              <a:endParaRPr lang="ru-RU" sz="1600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25978" y="269551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hlinkClick r:id="rId9" action="ppaction://hlinksldjump"/>
            </p:cNvPr>
            <p:cNvSpPr/>
            <p:nvPr/>
          </p:nvSpPr>
          <p:spPr>
            <a:xfrm>
              <a:off x="253988" y="2935619"/>
              <a:ext cx="3547497" cy="6139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1463"/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Анкета </a:t>
              </a:r>
              <a:r>
                <a:rPr lang="ru-RU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ФЛ, сведения </a:t>
              </a:r>
              <a:r>
                <a:rPr lang="ru-RU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 акционерах (участниках</a:t>
              </a:r>
              <a:r>
                <a:rPr lang="ru-RU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425978" y="3109682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425978" y="4376147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25978" y="376044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Овал 35"/>
          <p:cNvSpPr/>
          <p:nvPr/>
        </p:nvSpPr>
        <p:spPr>
          <a:xfrm>
            <a:off x="439026" y="5813757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07301" y="5943931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85076" y="6255082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971925" y="1016000"/>
            <a:ext cx="8220075" cy="5842000"/>
            <a:chOff x="3971925" y="1016000"/>
            <a:chExt cx="8220075" cy="584200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3971925" y="1016000"/>
              <a:ext cx="8220075" cy="584200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451684" y="1192603"/>
              <a:ext cx="7695705" cy="9189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spcAft>
                  <a:spcPts val="600"/>
                </a:spcAft>
              </a:pPr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Скачайте и заполните </a:t>
              </a:r>
              <a:r>
                <a:rPr lang="ru-RU" b="1" spc="-2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анкету в </a:t>
              </a:r>
              <a:r>
                <a:rPr lang="ru-RU" b="1" spc="-2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отношении каждого физического лица (ФЛ), </a:t>
              </a:r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указанного в части 2 статьи 2.2 </a:t>
              </a:r>
              <a:r>
                <a:rPr lang="ru-RU" alt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/>
                </a:rPr>
                <a:t>Федерального закона от 19.07.2007 № 196-ФЗ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045256" y="1114524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1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447932" y="4700211"/>
              <a:ext cx="7698206" cy="962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Скачайте и заполните </a:t>
              </a:r>
              <a:r>
                <a: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сведения об акционерах (участниках) </a:t>
              </a:r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заявителя, а также о лицах (группе лиц), контролирующих (контролирующей) акционеров (участников) </a:t>
              </a:r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заявителя</a:t>
              </a:r>
              <a:endParaRPr lang="ru-RU" sz="1600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044005" y="4625833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64237" y="5875798"/>
              <a:ext cx="6995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Воспользуйтесь </a:t>
              </a:r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образцом </a:t>
              </a:r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заполнения полей </a:t>
              </a:r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сведений </a:t>
              </a:r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 акционерах (</a:t>
              </a:r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участниках)</a:t>
              </a:r>
              <a:endParaRPr lang="ru-RU" alt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041364" y="5806735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4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041364" y="2266015"/>
              <a:ext cx="3330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800" b="1" dirty="0" smtClean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rPr>
                <a:t>2</a:t>
              </a:r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450433" y="2340450"/>
              <a:ext cx="7695705" cy="2201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spcAft>
                  <a:spcPts val="1200"/>
                </a:spcAft>
              </a:pPr>
              <a:r>
                <a:rPr lang="ru-RU" altLang="ru-RU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</a:t>
              </a:r>
              <a:r>
                <a:rPr lang="ru-RU" alt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анкете ФЛ необходимо</a:t>
              </a:r>
              <a:r>
                <a:rPr lang="ru-RU" alt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приложить</a:t>
              </a:r>
              <a:r>
                <a:rPr lang="ru-RU" alt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копии следующих документов</a:t>
              </a:r>
              <a:r>
                <a:rPr lang="ru-RU" altLang="ru-RU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alt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39763" lvl="0" indent="-285750">
                <a:spcAft>
                  <a:spcPts val="1200"/>
                </a:spcAft>
                <a:buBlip>
                  <a:blip r:embed="rId11"/>
                </a:buBlip>
              </a:pPr>
              <a:r>
                <a:rPr lang="ru-RU" alt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Документ, удостоверяющий личность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(паспорт)</a:t>
              </a:r>
              <a:endPara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39763" lvl="0" indent="-285750">
                <a:spcAft>
                  <a:spcPts val="1200"/>
                </a:spcAft>
                <a:buBlip>
                  <a:blip r:embed="rId11"/>
                </a:buBlip>
              </a:pPr>
              <a:r>
                <a:rPr lang="ru-RU" alt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о наличии (отсутствии) у лица неснятой или непогашенной судимости за преступление в сфере экономической деятельности или преступление против государственной власти </a:t>
              </a:r>
              <a:br>
                <a:rPr lang="ru-RU" alt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4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(для </a:t>
              </a:r>
              <a:r>
                <a:rPr lang="ru-RU" altLang="ru-RU" sz="14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лица, являющегося иностранным гражданином или лицом без гражданства, постоянно проживающим на территории иностранного государства).</a:t>
              </a:r>
            </a:p>
            <a:p>
              <a:pPr lvl="0">
                <a:spcAft>
                  <a:spcPts val="600"/>
                </a:spcAft>
              </a:pP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439907" y="5382132"/>
            <a:ext cx="2275694" cy="1467355"/>
            <a:chOff x="1439907" y="5382132"/>
            <a:chExt cx="2275694" cy="146735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439907" y="5382132"/>
              <a:ext cx="2275694" cy="1467355"/>
              <a:chOff x="1439907" y="5382132"/>
              <a:chExt cx="2275694" cy="1467355"/>
            </a:xfrm>
          </p:grpSpPr>
          <p:graphicFrame>
            <p:nvGraphicFramePr>
              <p:cNvPr id="35" name="Объект 34">
                <a:hlinkClick r:id="" action="ppaction://ole?verb=0"/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9589554"/>
                  </p:ext>
                </p:extLst>
              </p:nvPr>
            </p:nvGraphicFramePr>
            <p:xfrm>
              <a:off x="1447651" y="6117341"/>
              <a:ext cx="810625" cy="694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20" name="Acrobat Document" showAsIcon="1" r:id="rId12" imgW="905760" imgH="776520" progId="AcroExch.Document.DC">
                      <p:embed/>
                    </p:oleObj>
                  </mc:Choice>
                  <mc:Fallback>
                    <p:oleObj name="Acrobat Document" showAsIcon="1" r:id="rId12" imgW="905760" imgH="776520" progId="AcroExch.Document.DC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447651" y="6117341"/>
                            <a:ext cx="810625" cy="6942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" name="TextBox 37"/>
              <p:cNvSpPr txBox="1"/>
              <p:nvPr/>
            </p:nvSpPr>
            <p:spPr>
              <a:xfrm>
                <a:off x="2544225" y="5612770"/>
                <a:ext cx="11611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Шаблон сведений </a:t>
                </a:r>
                <a:r>
                  <a:rPr lang="ru-RU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 акционерах (участниках)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527501" y="6387822"/>
                <a:ext cx="1188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Образец </a:t>
                </a:r>
                <a:r>
                  <a:rPr lang="ru-RU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сведений </a:t>
                </a:r>
                <a:r>
                  <a:rPr lang="ru-RU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 акционерах (участниках)</a:t>
                </a:r>
              </a:p>
            </p:txBody>
          </p:sp>
          <p:graphicFrame>
            <p:nvGraphicFramePr>
              <p:cNvPr id="45" name="Объект 44">
                <a:hlinkClick r:id="" action="ppaction://ole?verb=1"/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5267609"/>
                  </p:ext>
                </p:extLst>
              </p:nvPr>
            </p:nvGraphicFramePr>
            <p:xfrm>
              <a:off x="1439907" y="5382506"/>
              <a:ext cx="826112" cy="7074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21" name="Document" showAsIcon="1" r:id="rId14" imgW="905760" imgH="776520" progId="Word.Document.8">
                      <p:embed/>
                    </p:oleObj>
                  </mc:Choice>
                  <mc:Fallback>
                    <p:oleObj name="Document" showAsIcon="1" r:id="rId14" imgW="905760" imgH="776520" progId="Word.Document.8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439907" y="5382506"/>
                            <a:ext cx="826112" cy="70747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Объект 45">
                <a:hlinkClick r:id="" action="ppaction://ole?verb=1"/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3307076"/>
                  </p:ext>
                </p:extLst>
              </p:nvPr>
            </p:nvGraphicFramePr>
            <p:xfrm>
              <a:off x="2958181" y="5382132"/>
              <a:ext cx="338726" cy="707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22" name="Document" showAsIcon="1" r:id="rId16" imgW="370800" imgH="776520" progId="Word.Document.8">
                      <p:embed/>
                    </p:oleObj>
                  </mc:Choice>
                  <mc:Fallback>
                    <p:oleObj name="Document" showAsIcon="1" r:id="rId16" imgW="370800" imgH="776520" progId="Word.Document.8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2958181" y="5382132"/>
                            <a:ext cx="338726" cy="707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7" name="Объект 4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032119"/>
                </p:ext>
              </p:extLst>
            </p:nvPr>
          </p:nvGraphicFramePr>
          <p:xfrm>
            <a:off x="2958181" y="6129750"/>
            <a:ext cx="333272" cy="692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23" name="Acrobat Document" showAsIcon="1" r:id="rId18" imgW="370800" imgH="776520" progId="AcroExch.Document.DC">
                    <p:embed/>
                  </p:oleObj>
                </mc:Choice>
                <mc:Fallback>
                  <p:oleObj name="Acrobat Document" showAsIcon="1" r:id="rId18" imgW="370800" imgH="77652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958181" y="6129750"/>
                          <a:ext cx="333272" cy="6921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368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126E60-8824-40C8-9624-5890E719C527}">
  <ds:schemaRefs>
    <ds:schemaRef ds:uri="http://www.w3.org/XML/1998/namespace"/>
    <ds:schemaRef ds:uri="http://purl.org/dc/dcmitype/"/>
    <ds:schemaRef ds:uri="http://schemas.openxmlformats.org/package/2006/metadata/core-properties"/>
    <ds:schemaRef ds:uri="230e9df3-be65-4c73-a93b-d1236ebd677e"/>
    <ds:schemaRef ds:uri="http://purl.org/dc/elements/1.1/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2203</Words>
  <Application>Microsoft Office PowerPoint</Application>
  <PresentationFormat>Широкоэкранный</PresentationFormat>
  <Paragraphs>223</Paragraphs>
  <Slides>14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Source Sans Pro</vt:lpstr>
      <vt:lpstr>Tahoma</vt:lpstr>
      <vt:lpstr>Тема Office</vt:lpstr>
      <vt:lpstr>Template</vt:lpstr>
      <vt:lpstr>Acrobat Document</vt:lpstr>
      <vt:lpstr>Document</vt:lpstr>
      <vt:lpstr>Внесение сведений о юридическом лице в государственный реестр ломбардов</vt:lpstr>
      <vt:lpstr>Цель</vt:lpstr>
      <vt:lpstr>Презентация PowerPoint</vt:lpstr>
      <vt:lpstr>Порядок внесения сведений о юридическом лице в государственный реестр ломбардов</vt:lpstr>
      <vt:lpstr>Подготовка комплекта документов для внесения сведений о юридическом лице в государственный реестр ломбардов</vt:lpstr>
      <vt:lpstr>Подготовка комплекта документов для внесения сведений о юридическом лице в государственный реестр ломбардов</vt:lpstr>
      <vt:lpstr>Подготовка комплекта документов для внесения сведений о юридическом лице в государственный реестр ломбардов</vt:lpstr>
      <vt:lpstr>Подготовка комплекта документов для внесения сведений о юридическом лице в государственный реестр ломбардов</vt:lpstr>
      <vt:lpstr>Подготовка комплекта документов для внесения сведений о юридическом лице в государственный реестр ломбардов</vt:lpstr>
      <vt:lpstr>Подготовка комплекта документов для внесения сведений о юридическом лице в государственный реестр ломбардов</vt:lpstr>
      <vt:lpstr>Подготовка комплекта документов для внесения сведений о юридическом лице в государственный реестр ломбардов</vt:lpstr>
      <vt:lpstr>Подача документов для внесения сведения о юридическом лице в государственный реестр ломбардов</vt:lpstr>
      <vt:lpstr>Подача документов для внесения сведения о юридическом лице в государственный реестр ломбардов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2026-06-05T11:42:21Z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