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5" r:id="rId5"/>
    <p:sldId id="310" r:id="rId6"/>
    <p:sldId id="293" r:id="rId7"/>
    <p:sldId id="303" r:id="rId8"/>
    <p:sldId id="314" r:id="rId9"/>
    <p:sldId id="315" r:id="rId10"/>
    <p:sldId id="304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12" r:id="rId22"/>
    <p:sldId id="326" r:id="rId23"/>
    <p:sldId id="327" r:id="rId24"/>
    <p:sldId id="328" r:id="rId25"/>
    <p:sldId id="313" r:id="rId26"/>
    <p:sldId id="297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37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8B9"/>
    <a:srgbClr val="00BBEE"/>
    <a:srgbClr val="0088BB"/>
    <a:srgbClr val="DBDBDC"/>
    <a:srgbClr val="80DDF7"/>
    <a:srgbClr val="6F7171"/>
    <a:srgbClr val="EE1133"/>
    <a:srgbClr val="FCFCFC"/>
    <a:srgbClr val="5598D4"/>
    <a:srgbClr val="547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0" autoAdjust="0"/>
    <p:restoredTop sz="96163" autoAdjust="0"/>
  </p:normalViewPr>
  <p:slideViewPr>
    <p:cSldViewPr snapToGrid="0">
      <p:cViewPr varScale="1">
        <p:scale>
          <a:sx n="154" d="100"/>
          <a:sy n="154" d="100"/>
        </p:scale>
        <p:origin x="966" y="132"/>
      </p:cViewPr>
      <p:guideLst>
        <p:guide orient="horz" pos="3648"/>
        <p:guide pos="2664"/>
        <p:guide orient="horz" pos="2664"/>
        <p:guide orient="horz" pos="3249"/>
        <p:guide pos="325"/>
        <p:guide orient="horz" pos="981"/>
        <p:guide orient="horz" pos="4020"/>
        <p:guide orient="horz" pos="3838"/>
        <p:guide orient="horz" pos="4133"/>
        <p:guide pos="892"/>
        <p:guide pos="1073"/>
        <p:guide pos="1481"/>
        <p:guide pos="1663"/>
        <p:guide pos="7401"/>
        <p:guide orient="horz" pos="2137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29.04.2026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925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0146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97732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85287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87816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827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9294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5400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7703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509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2829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21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4569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6748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847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4579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474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167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049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252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7879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:a16="http://schemas.microsoft.com/office/drawing/2014/main" id="{A6A04B8C-D941-483E-B669-7436C535CE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:a16="http://schemas.microsoft.com/office/drawing/2014/main" id="{7A6DC6C6-E9EB-405C-A68E-EE8EEBBCA3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:a16="http://schemas.microsoft.com/office/drawing/2014/main" id="{028B5C16-2909-487D-BE4D-A794F3BA7A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lk_uio/?utm_source=w&amp;utm_content=pag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Word1.docx"/><Relationship Id="rId5" Type="http://schemas.openxmlformats.org/officeDocument/2006/relationships/image" Target="../media/image14.wmf"/><Relationship Id="rId4" Type="http://schemas.openxmlformats.org/officeDocument/2006/relationships/package" Target="../embeddings/_________Microsoft_Word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31">
            <a:extLst>
              <a:ext uri="{FF2B5EF4-FFF2-40B4-BE49-F238E27FC236}">
                <a16:creationId xmlns:a16="http://schemas.microsoft.com/office/drawing/2014/main" id="{F69B5076-6A18-4AD8-A2C2-DB967CF6EE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41680" y="5536144"/>
            <a:ext cx="4437079" cy="682094"/>
          </a:xfrm>
        </p:spPr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</a:t>
            </a:r>
          </a:p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ХОЗЯЙСТВЕННЫХ ОБЩЕСТВ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EE427349-2C23-4643-A4C8-552661FAA5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20030" y="3930399"/>
            <a:ext cx="10027790" cy="1277857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ВНЕСЕНИЕ СВЕДЕНИЙ О ЮРИДИЧЕСКОМ ЛИЦЕ </a:t>
            </a:r>
            <a:r>
              <a:rPr lang="ru-RU" dirty="0" smtClean="0">
                <a:solidFill>
                  <a:schemeClr val="bg1"/>
                </a:solidFill>
              </a:rPr>
              <a:t>В РЕЕСТР ОПЕРАТОРОВ ПО ПРИЕМУ ПЛАТЕЖЕЙ (ОПП)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0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81" y="316041"/>
            <a:ext cx="2803525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2 и образцы заполнения, составленные в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заместителя единоличного исполнительного органа (зам. ЕИО);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бухгалтера (ГБ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 defTabSz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анкеты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физическое лицо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образцами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заполненные формы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анкет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Объект 29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84219"/>
              </p:ext>
            </p:extLst>
          </p:nvPr>
        </p:nvGraphicFramePr>
        <p:xfrm>
          <a:off x="1143000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3" name="Объект 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70739"/>
              </p:ext>
            </p:extLst>
          </p:nvPr>
        </p:nvGraphicFramePr>
        <p:xfrm>
          <a:off x="1911350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15" name="Объект 1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1350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29560"/>
              </p:ext>
            </p:extLst>
          </p:nvPr>
        </p:nvGraphicFramePr>
        <p:xfrm>
          <a:off x="2836863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Документ" showAsIcon="1" r:id="rId8" imgW="914400" imgH="792360" progId="Word.Document.12">
                  <p:embed/>
                </p:oleObj>
              </mc:Choice>
              <mc:Fallback>
                <p:oleObj name="Документ" showAsIcon="1" r:id="rId8" imgW="914400" imgH="792360" progId="Word.Document.12">
                  <p:embed/>
                  <p:pic>
                    <p:nvPicPr>
                      <p:cNvPr id="19" name="Объект 18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36863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Равнобедренный треугольник 34"/>
          <p:cNvSpPr/>
          <p:nvPr/>
        </p:nvSpPr>
        <p:spPr>
          <a:xfrm rot="5400000">
            <a:off x="4213225" y="257394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7341" y="301454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 rot="5400000">
            <a:off x="4192628" y="350881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Овал 46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38100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АНКЕТ ДОЛЖНОСТНЫХ ЛИЦ ЗАЯВИТЕЛЯ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2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82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следующие документы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физического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(все заполненные страницы)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назначение на должность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(приказ)</a:t>
            </a:r>
            <a:endParaRPr lang="en-US" sz="1200" i="1" dirty="0">
              <a:solidFill>
                <a:srgbClr val="C4C4C6">
                  <a:lumMod val="50000"/>
                </a:srgbClr>
              </a:solidFill>
              <a:latin typeface="Arial"/>
            </a:endParaRP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2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algn="just" defTabSz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заключения договора об оказании услуг по ведению бухгалтерского учета прилагается копия такого договора</a:t>
            </a:r>
          </a:p>
          <a:p>
            <a:pPr marL="457200" lvl="0" algn="just" defTabSz="457200">
              <a:lnSpc>
                <a:spcPct val="107000"/>
              </a:lnSpc>
            </a:pP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algn="just" defTabSz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в заявителе лица, осуществляющего функции зам. ЕИО заявителя, прилагается составленный в произвольной форме документ, содержащий сведения об отсутствии зам. ЕИО заявителя</a:t>
            </a:r>
          </a:p>
          <a:p>
            <a:pPr marL="457200" lvl="0" algn="just" defTabSz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0237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212114" y="252953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4229698" y="320749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Овал 31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8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3 и образцы заполнения, составленные в отношении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физического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являющегося: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акционером (участником), владеющим более 10 процентами акций (долей);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акционером (участником), владеющим 10 и менее процентами акций (долей) и входящим в состав группы лиц, владеющей более 10 процентами акций (долей);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лицом, осуществляющим контроль в отношении акционеров (участников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анкеты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физическое лицо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образцами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заполненные формы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анкет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Объект 3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24053"/>
              </p:ext>
            </p:extLst>
          </p:nvPr>
        </p:nvGraphicFramePr>
        <p:xfrm>
          <a:off x="1057275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15" name="Объект 1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7275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819983"/>
              </p:ext>
            </p:extLst>
          </p:nvPr>
        </p:nvGraphicFramePr>
        <p:xfrm>
          <a:off x="1810123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19" name="Объект 18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10123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458018"/>
              </p:ext>
            </p:extLst>
          </p:nvPr>
        </p:nvGraphicFramePr>
        <p:xfrm>
          <a:off x="2761877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Документ" showAsIcon="1" r:id="rId8" imgW="914400" imgH="792360" progId="Word.Document.12">
                  <p:embed/>
                </p:oleObj>
              </mc:Choice>
              <mc:Fallback>
                <p:oleObj name="Документ" showAsIcon="1" r:id="rId8" imgW="914400" imgH="792360" progId="Word.Document.12">
                  <p:embed/>
                  <p:pic>
                    <p:nvPicPr>
                      <p:cNvPr id="20" name="Объект 19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61877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Равнобедренный треугольник 37"/>
          <p:cNvSpPr/>
          <p:nvPr/>
        </p:nvSpPr>
        <p:spPr>
          <a:xfrm rot="5400000">
            <a:off x="4229698" y="347886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4217344" y="393084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4229698" y="438329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Овал 4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46918"/>
            <a:ext cx="7918450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АНКЕТ </a:t>
            </a:r>
            <a:r>
              <a:rPr lang="ru-RU" dirty="0" smtClean="0"/>
              <a:t>АКЦИОНЕРОВ (УЧАСТНИКОВ) ЗАЯВИТЕЛЯ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8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следующие документы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физического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(все заполненные страницы)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содержащие сведения о трудовой деятельности, включая сведения о трудовой деятельности по совместительству в течение 5 лет, предшествующих дню представления в Банк России заявления о внесении сведений о юридическом лице в реестр операторов по приему платежей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8750" y="3171691"/>
            <a:ext cx="7829025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В случае отсутствия в полном объеме основной информации о трудовой деятельности и трудовом стаже, сформированной работодателем в соответствии со статьей 66.1 Трудового кодекса Российской Федерации и представленной в порядке, установленном законодательством Российской Федерации об индивидуальном (персонифицированном) учете в системах обязательного пенсионного страхования и  обязательного социального страхования, для хранения в информационных ресурсах Фонда пенсионного и социального страхования Российской Федерации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Овал 2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</a:t>
            </a:r>
            <a:r>
              <a:rPr lang="ru-RU" dirty="0"/>
              <a:t>АКЦИОНЕРОВ (УЧАСТНИКОВ) ЗАЯВИТЕЛЯ, </a:t>
            </a:r>
            <a:r>
              <a:rPr lang="ru-RU" dirty="0" smtClean="0"/>
              <a:t>ПРИЛАГАЮЩИХСЯ К АНКЕТЕ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5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в отношении лица, являющегося иностранным гражданином или лицом без гражданства, постоянно проживающим на территории иностранного государства: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неснятой или непогашенной судимости за совершение умышленного преступления, выданные уполномоченным органом иностранного государства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дисквалификации, выданные уполномоченным органом иностранного государства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Овал 2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</a:t>
            </a:r>
            <a:r>
              <a:rPr lang="ru-RU" dirty="0"/>
              <a:t>АКЦИОНЕРОВ (УЧАСТНИКОВ) ЗАЯВИТЕЛЯ, </a:t>
            </a:r>
            <a:r>
              <a:rPr lang="ru-RU" dirty="0" smtClean="0"/>
              <a:t>ПРИЛАГАЮЩИХСЯ К АНКЕТЕ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5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4 и образцы заполнения, составленные в отношении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юридического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являющегося: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акционером (участником), владеющим более 10 процентами акций (долей);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акционером (участником), владеющим 10 и менее процентами акций (долей) и входящим в состав группы лиц, владеющей более 10 процентами акций (долей);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лицом, осуществляющим контроль в отношении акционеров (участников)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анкеты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юридическое лицо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образцами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заполненные формы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анкет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АНКЕТ </a:t>
            </a:r>
            <a:r>
              <a:rPr lang="ru-RU" dirty="0" smtClean="0"/>
              <a:t>АКЦИОНЕРОВ (УЧАСТНИКОВ) ЗАЯВИТЕЛЯ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Равнобедренный треугольник 37"/>
          <p:cNvSpPr/>
          <p:nvPr/>
        </p:nvSpPr>
        <p:spPr>
          <a:xfrm rot="5400000">
            <a:off x="4229698" y="346127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4217344" y="393963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4229698" y="438329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0" name="Объект 29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515879"/>
              </p:ext>
            </p:extLst>
          </p:nvPr>
        </p:nvGraphicFramePr>
        <p:xfrm>
          <a:off x="1057275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3" name="Объект 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7275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306908"/>
              </p:ext>
            </p:extLst>
          </p:nvPr>
        </p:nvGraphicFramePr>
        <p:xfrm>
          <a:off x="1824736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5" name="Объект 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4736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140"/>
              </p:ext>
            </p:extLst>
          </p:nvPr>
        </p:nvGraphicFramePr>
        <p:xfrm>
          <a:off x="2747264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Документ" showAsIcon="1" r:id="rId8" imgW="914400" imgH="792360" progId="Word.Document.12">
                  <p:embed/>
                </p:oleObj>
              </mc:Choice>
              <mc:Fallback>
                <p:oleObj name="Документ" showAsIcon="1" r:id="rId8" imgW="914400" imgH="792360" progId="Word.Document.12">
                  <p:embed/>
                  <p:pic>
                    <p:nvPicPr>
                      <p:cNvPr id="6" name="Объект 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7264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Группа 40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Овал 4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следующие документы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физического лица, осуществляющего функции ЕИО юридического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(все заполненные страницы)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содержащие сведения о трудовой деятельности, включая сведения о трудовой деятельности по совместительству в течение 5 лет, предшествующих дню представления в Банк России заявления о внесении сведений о юридическом лице в реестр операторов по приему платежей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9259" y="3482486"/>
            <a:ext cx="7829025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В случае отсутствия в полном объеме основной информации о трудовой деятельности и трудовом стаже, сформированной работодателем в соответствии со статьей 66.1 Трудового кодекса Российской Федерации и представленной в порядке, установленном законодательством Российской Федерации об индивидуальном (персонифицированном) учете в системах обязательного пенсионного страхования и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обязательного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социального страхования, для хранения в информационных ресурсах Фонда пенсионного и социального страхования Российской Федерации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Овал 2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</a:t>
            </a:r>
            <a:r>
              <a:rPr lang="ru-RU" dirty="0"/>
              <a:t>АКЦИОНЕРОВ (УЧАСТНИКОВ) ЗАЯВИТЕЛЯ, </a:t>
            </a:r>
            <a:r>
              <a:rPr lang="ru-RU" dirty="0" smtClean="0"/>
              <a:t>ПРИЛАГАЮЩИХСЯ К АНКЕТЕ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5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в отношении лица, являющегося иностранным гражданином или лицом без гражданства, постоянно проживающим на территории иностранного государства: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неснятой или непогашенной судимости за совершение умышленного преступления, выданные уполномоченным органом иностранного государства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дисквалификации, выданные уполномоченным органом иностранного государства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Овал 22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</a:t>
            </a:r>
            <a:r>
              <a:rPr lang="ru-RU" dirty="0"/>
              <a:t>АКЦИОНЕРОВ (УЧАСТНИКОВ) ЗАЯВИТЕЛЯ, </a:t>
            </a:r>
            <a:r>
              <a:rPr lang="ru-RU" dirty="0" smtClean="0"/>
              <a:t>ПРИЛАГАЮЩИХСЯ К АНКЕТЕ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7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и образцы заполнения документа, содержащего сведения об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акционерах (участниках), владеющих более 10 процентами акций (долей);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акционерах (участниках), владеющим 10 и менее процентами акций (долей) и входящих в состав группы лиц, владеющей более 10 процентами акций (долей);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лицах, осуществляющих контроль в отношении акционеров (участников)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18" name="Объект 1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099050"/>
              </p:ext>
            </p:extLst>
          </p:nvPr>
        </p:nvGraphicFramePr>
        <p:xfrm>
          <a:off x="4074307" y="3083884"/>
          <a:ext cx="83576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6" name="Объект 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4307" y="3083884"/>
                        <a:ext cx="83576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503296"/>
              </p:ext>
            </p:extLst>
          </p:nvPr>
        </p:nvGraphicFramePr>
        <p:xfrm>
          <a:off x="4074307" y="3876048"/>
          <a:ext cx="83576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10" name="Объект 9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4307" y="3876048"/>
                        <a:ext cx="83576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406541"/>
              </p:ext>
            </p:extLst>
          </p:nvPr>
        </p:nvGraphicFramePr>
        <p:xfrm>
          <a:off x="4074307" y="4668211"/>
          <a:ext cx="83576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Документ" showAsIcon="1" r:id="rId8" imgW="914400" imgH="792360" progId="Word.Document.12">
                  <p:embed/>
                </p:oleObj>
              </mc:Choice>
              <mc:Fallback>
                <p:oleObj name="Документ" showAsIcon="1" r:id="rId8" imgW="914400" imgH="792360" progId="Word.Document.12">
                  <p:embed/>
                  <p:pic>
                    <p:nvPicPr>
                      <p:cNvPr id="11" name="Объект 10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74307" y="4668211"/>
                        <a:ext cx="83576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520176"/>
              </p:ext>
            </p:extLst>
          </p:nvPr>
        </p:nvGraphicFramePr>
        <p:xfrm>
          <a:off x="4074307" y="5460374"/>
          <a:ext cx="83576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Документ" showAsIcon="1" r:id="rId10" imgW="914400" imgH="792360" progId="Word.Document.12">
                  <p:embed/>
                </p:oleObj>
              </mc:Choice>
              <mc:Fallback>
                <p:oleObj name="Документ" showAsIcon="1" r:id="rId10" imgW="914400" imgH="792360" progId="Word.Document.12">
                  <p:embed/>
                  <p:pic>
                    <p:nvPicPr>
                      <p:cNvPr id="13" name="Объект 1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74307" y="5460374"/>
                        <a:ext cx="83576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5038424" y="3160583"/>
            <a:ext cx="6972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– целесообразно руководствоваться в случае, если заявителем 100% владеет физическое лицо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38424" y="3952746"/>
            <a:ext cx="6972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– целесообразно руководствоваться в случае, если заявителем владеют физическое и юридическое лица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38424" y="4663958"/>
            <a:ext cx="6972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– целесообразно руководствоваться в случае, если заявителем владеют физические лица, образующие группу лиц в соответствии с частью 1 статьи 9 Федерального закона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/>
            </a:r>
            <a:b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</a:b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от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26.07.2006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№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135-ФЗ «О защите конкуренции»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038424" y="5559836"/>
            <a:ext cx="6972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– целесообразно руководствоваться в случае, если часть акций (долей) заявителя принадлежит самому заявителю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Овал 44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Объект 4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91549"/>
              </p:ext>
            </p:extLst>
          </p:nvPr>
        </p:nvGraphicFramePr>
        <p:xfrm>
          <a:off x="1143000" y="608091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Документ" showAsIcon="1" r:id="rId12" imgW="914400" imgH="792360" progId="Word.Document.12">
                  <p:embed/>
                </p:oleObj>
              </mc:Choice>
              <mc:Fallback>
                <p:oleObj name="Документ" showAsIcon="1" r:id="rId12" imgW="914400" imgH="792360" progId="Word.Document.12">
                  <p:embed/>
                  <p:pic>
                    <p:nvPicPr>
                      <p:cNvPr id="5" name="Объект 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43000" y="6080918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0338" y="287724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СТРУКТУРА СОБСТВЕННОСТИ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282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документ в соответствии с образцом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заполненную форму документа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Приложите схему взаимосвязей между акционерами (участниками) заявителя, лицами, осуществляющими контроль в отношении акционеров (участников) заявителя, и заявителем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 (пример схемы взаимосвязей приведен в приложении 11 к Положению Банка России от 26.12.2017 № 622-П*)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2939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5" name="Объект 3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16836"/>
              </p:ext>
            </p:extLst>
          </p:nvPr>
        </p:nvGraphicFramePr>
        <p:xfrm>
          <a:off x="1292225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22" name="Объект 21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2225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28798" y="4240045"/>
            <a:ext cx="7503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Положение Банка России от 26.12.2017 № 622-П «О порядке раскрытия информации о лицах, под контролем либо значительным влиянием которых находятся банки - участники системы обязательного страхования вкладов физических лиц в банках Российской Федерации, а также о порядке раскрытия и представления в Банк России информации о структуре и составе акционеров (участников) негосударственных пенсионных фондов, страховых организаций, управляющих компаний, </a:t>
            </a:r>
            <a:r>
              <a:rPr lang="ru-RU" sz="1200" i="1" dirty="0" err="1">
                <a:solidFill>
                  <a:srgbClr val="C4C4C6">
                    <a:lumMod val="50000"/>
                  </a:srgbClr>
                </a:solidFill>
                <a:latin typeface="Arial"/>
              </a:rPr>
              <a:t>микрофинансовых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 компаний, в том числе о лицах, под контролем либо значительным влиянием которых они находятся»</a:t>
            </a: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7342" y="188724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 rot="5400000">
            <a:off x="4217342" y="232248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04986" y="303030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Овал 46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0338" y="287724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СТРУКТУРА СОБСТВЕННОСТИ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7226" y="3546615"/>
            <a:ext cx="116271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для оптимизации прохождения процедуры </a:t>
            </a:r>
            <a:r>
              <a:rPr lang="ru-RU" sz="2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права на осуществление деятельности по приему платежей физических лиц в рамках Федерального закона от 03.06.2009 № 103-ФЗ* (внесение сведений о юридическом лице в реестр ОПП в соответствии с Указанием Банка России </a:t>
            </a:r>
            <a:r>
              <a:rPr lang="ru-RU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26.09.2024 № 6864-У**)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5174" cy="3416304"/>
            <a:chOff x="9655176" y="-4521201"/>
            <a:chExt cx="12195174" cy="341630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1630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050" y="130313"/>
            <a:ext cx="6501493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619" y="5462030"/>
            <a:ext cx="117023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0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Федеральный закон от 03.06.2009 № 103-ФЗ «О деятельности по приему платежей физических лиц, осуществляемой платежными агентами».</a:t>
            </a:r>
          </a:p>
          <a:p>
            <a:pPr defTabSz="457200"/>
            <a:endParaRPr lang="ru-RU" sz="10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0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** Указание Банка России от 26.09.2024 № 6864-У «О ведении Банком России реестра операторов по приему платежей и об оценке Банком России соответствия лиц, указанных в части 1 статьи 3.2 Федерального закона от 3 июня 2009 года № 103-ФЗ «О деятельности по приему платежей физических лиц, осуществляемой платежными агентами», квалификационным требованиям и требованиям к деловой репутации и лиц, указанных в части 3 статьи 3.3 Федерального закона от 3 июня 2009 года № 103-ФЗ «О деятельности по приему платежей физических лиц, осуществляемой платежными агентами», требованиям, установленным частью 1 статьи 3.3 указанного Федерального закона, или требованию, установленному частью 1.1 статьи 3.3 указанного Федерального закона» </a:t>
            </a:r>
          </a:p>
        </p:txBody>
      </p:sp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Приложите договор доверительного управления имуществом, и (или) простого товарищества, и (или) поручения, и (или) акционерное соглашение (договор об осуществлении прав участников общества с ограниченной ответственностью), и (или) иное соглашение, предметом которого является осуществление корпоративных прав акционера (участника) заявителя и (или) прав, удостоверенных акциями (долями) заявителя, право на владение которыми имеет акционер (участник) заявителя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указанных документов представляется составленный в произвольной форме документ, содержащий сведения об отсутствии таких договоров (соглашений), подписанный акционером (участником) заявителя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1944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04986" y="325620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Овал 3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1925" y="287452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СТРУКТУРА СОБСТВЕННОСТИ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1925" y="297495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/>
              <a:t>НАПРАВЛЕНИЕ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4307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должны быть представлены в Банк России в виде электронных документов и (или) электронных копий документов, полученных в результате преобразования документов на бумажном носителе в электронный образ с сохранением всех реквизитов*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составленные на иностранном языке, должны быть легализованы, если иное не предусмотрено международными договорами, и представлены в Банк России с приложением их перевода на русский язык. Верность перевода и (или) подлинность подписи переводчика должны быть засвидетельствованы в соответствии с пунктами 5 и 6 части первой статьи 35, пунктами 6 и 7 части первой статьи 38, статьями 46, 80 и 81 Основ законодательства Российской Федерации о нотариате от 11.02.1993 № 4462-I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Проверьте комплектность по перечню документов для внесения сведений о юридическом лице в реестр ОПП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2676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04986" y="257850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213226" y="44048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8797" y="5793825"/>
            <a:ext cx="760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В соответствии с требованиями подпункта 1.7.2 пункта 1.7 Указания Банка России от 26.09.2024 № 6864-У</a:t>
            </a:r>
          </a:p>
          <a:p>
            <a:pPr lvl="0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** В соответствии с требованиями пункта 1.8 Указания Банка России от 26.09.2024 № 6864-У</a:t>
            </a:r>
          </a:p>
        </p:txBody>
      </p:sp>
      <p:sp>
        <p:nvSpPr>
          <p:cNvPr id="26" name="Овал 25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Овал 40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800153"/>
              </p:ext>
            </p:extLst>
          </p:nvPr>
        </p:nvGraphicFramePr>
        <p:xfrm>
          <a:off x="1203325" y="60213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3325" y="60213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8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8094936" cy="318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Зарегистрируйтесь 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личном кабинете участника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информационного обмена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сайте Банка России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Откройте и заполните экранную форму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«4010 Соискатели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к заполненной экранной форме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Отправьте документы в Банк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</a:rPr>
              <a:t>Решение о внесении сведений о юридическом лице в реестр ОПП принимается Банком России в срок, не превышающий </a:t>
            </a:r>
            <a:r>
              <a:rPr lang="ru-RU" sz="1400" b="1" dirty="0">
                <a:solidFill>
                  <a:schemeClr val="bg1"/>
                </a:solidFill>
              </a:rPr>
              <a:t>30 рабочих дней</a:t>
            </a:r>
            <a:r>
              <a:rPr lang="ru-RU" sz="1400" dirty="0">
                <a:solidFill>
                  <a:schemeClr val="bg1"/>
                </a:solidFill>
              </a:rPr>
              <a:t> со дня получения заявления и </a:t>
            </a:r>
            <a:r>
              <a:rPr lang="ru-RU" sz="1400" dirty="0" err="1">
                <a:solidFill>
                  <a:schemeClr val="bg1"/>
                </a:solidFill>
              </a:rPr>
              <a:t>прилагающихся</a:t>
            </a:r>
            <a:r>
              <a:rPr lang="ru-RU" sz="1400" dirty="0">
                <a:solidFill>
                  <a:schemeClr val="bg1"/>
                </a:solidFill>
              </a:rPr>
              <a:t> к нему документов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3224" y="210661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13224" y="256540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213224" y="304147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213223" y="343151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вал 38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1925" y="297495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/>
              <a:t>НАПРАВЛЕНИЕ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2581" y="3674801"/>
            <a:ext cx="3289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участника информационного обмена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в Банк России комплекта документов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94090" y="3998511"/>
            <a:ext cx="3377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 по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процедуре допуска оператора по приему платежей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92000" cy="3394666"/>
            <a:chOff x="12872720" y="2937872"/>
            <a:chExt cx="12192000" cy="33946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9090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3559001"/>
            <a:ext cx="1185709" cy="1185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153" y="3560091"/>
            <a:ext cx="1177214" cy="1184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11" y="5293336"/>
            <a:ext cx="1184587" cy="118458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394090" y="5731740"/>
            <a:ext cx="218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Реестры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перечни Банка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13754" y="5516296"/>
            <a:ext cx="2593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Банка России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участников финансового рынка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54" y="5180778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1442201"/>
            <a:ext cx="7758792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заявления и образец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образцом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заполненное заявление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учредительный документ заявителя в редакции, действующей на дату представления в Банк России заявления о внесении сведений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юридическом лице в реестр ОПП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 rot="5400000">
            <a:off x="4213226" y="15004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36851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ЗАЯВЛЕНИЯ</a:t>
            </a:r>
            <a:endParaRPr lang="ru-RU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9576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213225" y="24148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4213224" y="288090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5" name="Объект 3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80450"/>
              </p:ext>
            </p:extLst>
          </p:nvPr>
        </p:nvGraphicFramePr>
        <p:xfrm>
          <a:off x="1109861" y="60705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19" name="Объект 18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9861" y="60705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5040252" y="4638813"/>
            <a:ext cx="588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–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целесообразно руководствоваться при </a:t>
            </a:r>
            <a:r>
              <a:rPr lang="ru-RU" sz="1200" i="1" u="sng" dirty="0">
                <a:solidFill>
                  <a:srgbClr val="C4C4C6">
                    <a:lumMod val="50000"/>
                  </a:srgbClr>
                </a:solidFill>
                <a:latin typeface="Arial"/>
              </a:rPr>
              <a:t>первичном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 представлении документов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040252" y="5299525"/>
            <a:ext cx="588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– целесообразно руководствоваться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при </a:t>
            </a:r>
            <a:r>
              <a:rPr lang="ru-RU" sz="1200" i="1" u="sng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повторном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представлении документов</a:t>
            </a: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4209210" y="356327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Овал 48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651658"/>
              </p:ext>
            </p:extLst>
          </p:nvPr>
        </p:nvGraphicFramePr>
        <p:xfrm>
          <a:off x="4125852" y="455873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5852" y="455873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179496"/>
              </p:ext>
            </p:extLst>
          </p:nvPr>
        </p:nvGraphicFramePr>
        <p:xfrm>
          <a:off x="4125852" y="521324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5852" y="521324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7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1 и образцы заполнения, составленные в отношении: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осуществляющего функции единоличного исполнительного органа (ЕИО);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осуществляющего функции специального должностного лица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(СДЛ);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члена коллегиального исполнительного органа (ЧКИО)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(если КИО образован в соответствии с учредительным документом заявителя)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;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 совета директоров (наблюдательного совета) (ЧСД (НС)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(если СД (НС) создан в соответствии с учредительным документом заявителя)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осуществляющего функции единоличного исполнительного органа управляющей организации (ЕИО УО)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(для заявителя, заключившего с управляющей организацией договор о передаче полномочий единоличного исполнительного органа оператора по приему платежей управляющей организации)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38100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АНКЕТ ДОЛЖНОСТНЫХ ЛИЦ ЗАЯВИТЕЛЯ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4" name="Объект 1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701297"/>
              </p:ext>
            </p:extLst>
          </p:nvPr>
        </p:nvGraphicFramePr>
        <p:xfrm>
          <a:off x="1079500" y="60261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6" name="Объект 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500" y="60261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74850"/>
              </p:ext>
            </p:extLst>
          </p:nvPr>
        </p:nvGraphicFramePr>
        <p:xfrm>
          <a:off x="5584233" y="442011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10" name="Объект 9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4233" y="442011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156960"/>
              </p:ext>
            </p:extLst>
          </p:nvPr>
        </p:nvGraphicFramePr>
        <p:xfrm>
          <a:off x="6644683" y="442011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11" name="Объект 10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44683" y="442011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34921"/>
              </p:ext>
            </p:extLst>
          </p:nvPr>
        </p:nvGraphicFramePr>
        <p:xfrm>
          <a:off x="7705133" y="44201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Документ" showAsIcon="1" r:id="rId10" imgW="914400" imgH="771480" progId="Word.Document.12">
                  <p:embed/>
                </p:oleObj>
              </mc:Choice>
              <mc:Fallback>
                <p:oleObj name="Документ" showAsIcon="1" r:id="rId10" imgW="914400" imgH="771480" progId="Word.Document.12">
                  <p:embed/>
                  <p:pic>
                    <p:nvPicPr>
                      <p:cNvPr id="13" name="Объект 1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05133" y="442011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429782"/>
              </p:ext>
            </p:extLst>
          </p:nvPr>
        </p:nvGraphicFramePr>
        <p:xfrm>
          <a:off x="8765583" y="44201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Документ" showAsIcon="1" r:id="rId12" imgW="914400" imgH="771480" progId="Word.Document.12">
                  <p:embed/>
                </p:oleObj>
              </mc:Choice>
              <mc:Fallback>
                <p:oleObj name="Документ" showAsIcon="1" r:id="rId12" imgW="914400" imgH="771480" progId="Word.Document.12">
                  <p:embed/>
                  <p:pic>
                    <p:nvPicPr>
                      <p:cNvPr id="14" name="Объект 13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65583" y="442011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760816"/>
              </p:ext>
            </p:extLst>
          </p:nvPr>
        </p:nvGraphicFramePr>
        <p:xfrm>
          <a:off x="9826033" y="442011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Документ" showAsIcon="1" r:id="rId14" imgW="914400" imgH="792360" progId="Word.Document.12">
                  <p:embed/>
                </p:oleObj>
              </mc:Choice>
              <mc:Fallback>
                <p:oleObj name="Документ" showAsIcon="1" r:id="rId14" imgW="914400" imgH="792360" progId="Word.Document.12">
                  <p:embed/>
                  <p:pic>
                    <p:nvPicPr>
                      <p:cNvPr id="16" name="Объект 1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26033" y="442011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35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анкеты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физическое лицо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образцами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заявителя, заключившего с управляющей организацией договор о передаче полномочий единоличного исполнительного органа оператора по приему платежей управляющей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управляющей организации и образец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заполнения;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заполненные формы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организации)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анкете управляющей организации прилагается договор о передаче полномочий единоличного исполнительного органа оператора по приему платежей управляющей организации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36338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АНКЕТ ДОЛЖНОСТНЫХ ЛИЦ ЗАЯВИТЕЛЯ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Равнобедренный треугольник 29"/>
          <p:cNvSpPr/>
          <p:nvPr/>
        </p:nvSpPr>
        <p:spPr>
          <a:xfrm rot="5400000">
            <a:off x="4221241" y="18814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1" name="Объект 30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535979"/>
              </p:ext>
            </p:extLst>
          </p:nvPr>
        </p:nvGraphicFramePr>
        <p:xfrm>
          <a:off x="1132794" y="606583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15" name="Объект 1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2794" y="606583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490676"/>
              </p:ext>
            </p:extLst>
          </p:nvPr>
        </p:nvGraphicFramePr>
        <p:xfrm>
          <a:off x="1987890" y="606583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16" name="Объект 1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7890" y="606583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Равнобедренный треугольник 34"/>
          <p:cNvSpPr/>
          <p:nvPr/>
        </p:nvSpPr>
        <p:spPr>
          <a:xfrm rot="5400000">
            <a:off x="4213000" y="392471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Овал 46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следующие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каждого физического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(все заполненные страницы)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назначение на должность (избрание в состав органа управления)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(приказ, распоряжение, протокол (выписка из него)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содержащие сведения о трудовой деятельности, включая сведения о трудовой деятельности по совместительству в течение 5 лет, предшествующих дню представления в Банк России заявления о внесении сведений о юридическом лице в реестр операторов по приему платежей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8742" y="3712997"/>
            <a:ext cx="7829025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В случае отсутствия в полном объеме основной информации о трудовой деятельности и трудовом стаже, сформированной работодателем в соответствии со статьей 66.1 Трудового кодекса Российской Федерации и представленной в порядке, установленном законодательством Российской Федерации об индивидуальном (персонифицированном) учете в системах обязательного пенсионного страхования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и обязательного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социального страхования, для хранения в информационных ресурсах Фонда пенсионного и социального страхования Российской Федерации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Овал 44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1" y="1344756"/>
            <a:ext cx="7529040" cy="2397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об образовании и о квалификации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(представляется в отношении ЕИО, СДЛ, ЧКИО, ЕИО УО)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;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defTabSz="457200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получения образования и квалификации за пределами Российской Федерации к документу об образовании и о квалификации должна быть приложена выписка о признании в Российской Федерации образования и (или) квалификации, полученных в иностранном государстве, выданная в соответствии с частью 6 статьи 107 Федерального закона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29.12.2012 № 273-ФЗ*, либо свидетельство о признании иностранного образования и (или) иностранной квалификации, выданное до дня вступления в силу Федерального закона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29.12.2022 № 631-ФЗ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213226" y="206108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09999" y="6162139"/>
            <a:ext cx="7694141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Федеральный закон от 29.12.2012 № 273-ФЗ «Об образовании в Российской Федерации»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** Федеральный закон от 29.12.2022 № 631-ФЗ «О внесении изменений в Федеральный закон «Об образовании в Российской Федерации»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3530" y="3702222"/>
            <a:ext cx="7090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выписка или свидетельство заявителем не представляются, если документ об образовании и о квалификации выдан иностранной образовательной организацией, включенной в перечень иностранных образовательных и научных организаций, полученные образование и (или) квалификации, ученые степени и ученые звания в которых признаются в Российской Федерации, утвержденный распоряжением Правительства Российской Федерации от 30.01.2023 № 186-р, либо иностранной образовательной организацией, находящейся на территории иностранного государства, с которым Российской Федерацией заключен в соответствии с частью 1 статьи 107 Федерального закона от 29.12.2012 № 273-ФЗ* международный договор, регулирующий вопросы признания и установления эквивалентности образования и (или) квалификации, полученных в иностранном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4227792" y="374926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Овал 4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6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0" y="1344756"/>
            <a:ext cx="7529041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в отношении СДЛ: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09999" y="6162139"/>
            <a:ext cx="7694141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Федеральный закон от 07.08.2001 № 115-ФЗ «О противодействии легализации (отмыванию) доходов, полученных преступным путем, и финансированию терроризма»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68751" y="1768435"/>
            <a:ext cx="7752493" cy="168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соответствие СДЛ квалификационным требованиям, установленным Банком России на основании абзаца тринадцатого пункта 2 статьи 7 Федерального закона от 07.08.2001 № 115-ФЗ* по согласованию с федеральным органом исполнительной власти, осуществляющим функции по противодействию легализации (отмыванию) доходов, полученных преступным путем, финансированию терроризма и финансированию распространения оружия массового уничтожения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вал 38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4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0" y="1344756"/>
            <a:ext cx="7529041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в отношении лица, являющегося иностранным гражданином или лицом без гражданства, постоянно проживающим на территории иностранного государства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872" y="2292350"/>
            <a:ext cx="7752493" cy="2611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наличие у лица права на осуществление трудовой деятельности на территории Российской Федерации;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неснятой или непогашенной судимости за совершение умышленного преступления, выданные уполномоченным органом иностранного государства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 отношении ЕИО, ЕИО УО,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ЧКИО)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неснятой или непогашенной судимости за преступление в сфере экономики или преступление против государственной власти, выданные уполномоченным органом иностранного государства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 отношении СДЛ)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дисквалификации, выданные уполномоченным органом иностранного государства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Овал 31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1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126E60-8824-40C8-9624-5890E719C527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3033</Words>
  <Application>Microsoft Office PowerPoint</Application>
  <PresentationFormat>Широкоэкранный</PresentationFormat>
  <Paragraphs>358</Paragraphs>
  <Slides>23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Source Sans Pro</vt:lpstr>
      <vt:lpstr>Тема Office</vt:lpstr>
      <vt:lpstr>Документ</vt:lpstr>
      <vt:lpstr>Документ Microsoft Word</vt:lpstr>
      <vt:lpstr>ВНЕСЕНИЕ СВЕДЕНИЙ О ЮРИДИЧЕСКОМ ЛИЦЕ В РЕЕСТР ОПЕРАТОРОВ ПО ПРИЕМУ ПЛАТЕЖЕЙ (ОПП)</vt:lpstr>
      <vt:lpstr>Цель</vt:lpstr>
      <vt:lpstr>ПОДГОТОВКА ЗАЯВЛЕНИЯ</vt:lpstr>
      <vt:lpstr>ПОДГОТОВКА АНКЕТ ДОЛЖНОСТНЫХ ЛИЦ ЗАЯВИТЕЛЯ</vt:lpstr>
      <vt:lpstr>ПОДГОТОВКА АНКЕТ ДОЛЖНОСТНЫХ ЛИЦ ЗАЯВИТЕЛЯ</vt:lpstr>
      <vt:lpstr>ПОДГОТОВКА ДОКУМЕНТОВ ДОЛЖНОСТНЫХ ЛИЦ ЗАЯВИТЕЛЯ, ПРИЛАГАЮЩИХСЯ К АНКЕТЕ 1</vt:lpstr>
      <vt:lpstr>ПОДГОТОВКА ДОКУМЕНТОВ ДОЛЖНОСТНЫХ ЛИЦ ЗАЯВИТЕЛЯ, ПРИЛАГАЮЩИХСЯ К АНКЕТЕ 1</vt:lpstr>
      <vt:lpstr>ПОДГОТОВКА ДОКУМЕНТОВ ДОЛЖНОСТНЫХ ЛИЦ ЗАЯВИТЕЛЯ, ПРИЛАГАЮЩИХСЯ К АНКЕТЕ 1</vt:lpstr>
      <vt:lpstr>ПОДГОТОВКА ДОКУМЕНТОВ ДОЛЖНОСТНЫХ ЛИЦ ЗАЯВИТЕЛЯ, ПРИЛАГАЮЩИХСЯ К АНКЕТЕ 1</vt:lpstr>
      <vt:lpstr>ПОДГОТОВКА АНКЕТ ДОЛЖНОСТНЫХ ЛИЦ ЗАЯВИТЕЛЯ</vt:lpstr>
      <vt:lpstr>ПОДГОТОВКА ДОКУМЕНТОВ ДОЛЖНОСТНЫХ ЛИЦ ЗАЯВИТЕЛЯ, ПРИЛАГАЮЩИХСЯ К АНКЕТЕ 2</vt:lpstr>
      <vt:lpstr>ПОДГОТОВКА АНКЕТ АКЦИОНЕРОВ (УЧАСТНИКОВ) ЗАЯВИТЕЛЯ</vt:lpstr>
      <vt:lpstr>ПОДГОТОВКА ДОКУМЕНТОВ АКЦИОНЕРОВ (УЧАСТНИКОВ) ЗАЯВИТЕЛЯ, ПРИЛАГАЮЩИХСЯ К АНКЕТЕ 3</vt:lpstr>
      <vt:lpstr>ПОДГОТОВКА ДОКУМЕНТОВ АКЦИОНЕРОВ (УЧАСТНИКОВ) ЗАЯВИТЕЛЯ, ПРИЛАГАЮЩИХСЯ К АНКЕТЕ 3</vt:lpstr>
      <vt:lpstr>ПОДГОТОВКА АНКЕТ АКЦИОНЕРОВ (УЧАСТНИКОВ) ЗАЯВИТЕЛЯ</vt:lpstr>
      <vt:lpstr>ПОДГОТОВКА ДОКУМЕНТОВ АКЦИОНЕРОВ (УЧАСТНИКОВ) ЗАЯВИТЕЛЯ, ПРИЛАГАЮЩИХСЯ К АНКЕТЕ 4</vt:lpstr>
      <vt:lpstr>ПОДГОТОВКА ДОКУМЕНТОВ АКЦИОНЕРОВ (УЧАСТНИКОВ) ЗАЯВИТЕЛЯ, ПРИЛАГАЮЩИХСЯ К АНКЕТЕ 4</vt:lpstr>
      <vt:lpstr>СТРУКТУРА СОБСТВЕННОСТИ</vt:lpstr>
      <vt:lpstr>СТРУКТУРА СОБСТВЕННОСТИ</vt:lpstr>
      <vt:lpstr>СТРУКТУРА СОБСТВЕННОСТИ</vt:lpstr>
      <vt:lpstr>НАПРАВЛЕНИЕ ДОКУМЕНТОВ</vt:lpstr>
      <vt:lpstr>НАПРАВЛЕНИЕ ДОКУМЕНТОВ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2026-04-29T09:44:33Z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