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5" r:id="rId5"/>
    <p:sldId id="310" r:id="rId6"/>
    <p:sldId id="293" r:id="rId7"/>
    <p:sldId id="312" r:id="rId8"/>
    <p:sldId id="313" r:id="rId9"/>
    <p:sldId id="303" r:id="rId10"/>
    <p:sldId id="314" r:id="rId11"/>
    <p:sldId id="315" r:id="rId12"/>
    <p:sldId id="316" r:id="rId13"/>
    <p:sldId id="317" r:id="rId14"/>
    <p:sldId id="318" r:id="rId15"/>
    <p:sldId id="323" r:id="rId16"/>
    <p:sldId id="321" r:id="rId17"/>
    <p:sldId id="297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pos="2664" userDrawn="1">
          <p15:clr>
            <a:srgbClr val="A4A3A4"/>
          </p15:clr>
        </p15:guide>
        <p15:guide id="3" orient="horz" pos="2664" userDrawn="1">
          <p15:clr>
            <a:srgbClr val="A4A3A4"/>
          </p15:clr>
        </p15:guide>
        <p15:guide id="4" orient="horz" pos="3249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8" orient="horz" pos="4020" userDrawn="1">
          <p15:clr>
            <a:srgbClr val="A4A3A4"/>
          </p15:clr>
        </p15:guide>
        <p15:guide id="9" orient="horz" pos="3838" userDrawn="1">
          <p15:clr>
            <a:srgbClr val="A4A3A4"/>
          </p15:clr>
        </p15:guide>
        <p15:guide id="10" orient="horz" pos="4133" userDrawn="1">
          <p15:clr>
            <a:srgbClr val="A4A3A4"/>
          </p15:clr>
        </p15:guide>
        <p15:guide id="11" pos="892" userDrawn="1">
          <p15:clr>
            <a:srgbClr val="A4A3A4"/>
          </p15:clr>
        </p15:guide>
        <p15:guide id="12" pos="1073" userDrawn="1">
          <p15:clr>
            <a:srgbClr val="A4A3A4"/>
          </p15:clr>
        </p15:guide>
        <p15:guide id="13" pos="1481" userDrawn="1">
          <p15:clr>
            <a:srgbClr val="A4A3A4"/>
          </p15:clr>
        </p15:guide>
        <p15:guide id="14" pos="1663" userDrawn="1">
          <p15:clr>
            <a:srgbClr val="A4A3A4"/>
          </p15:clr>
        </p15:guide>
        <p15:guide id="15" pos="7401" userDrawn="1">
          <p15:clr>
            <a:srgbClr val="A4A3A4"/>
          </p15:clr>
        </p15:guide>
        <p15:guide id="16" orient="horz" pos="2137" userDrawn="1">
          <p15:clr>
            <a:srgbClr val="A4A3A4"/>
          </p15:clr>
        </p15:guide>
        <p15:guide id="17" orient="horz" pos="459" userDrawn="1">
          <p15:clr>
            <a:srgbClr val="A4A3A4"/>
          </p15:clr>
        </p15:guide>
        <p15:guide id="18" orient="horz" pos="640" userDrawn="1">
          <p15:clr>
            <a:srgbClr val="A4A3A4"/>
          </p15:clr>
        </p15:guide>
        <p15:guide id="19" pos="2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8B9"/>
    <a:srgbClr val="00BBEE"/>
    <a:srgbClr val="0088BB"/>
    <a:srgbClr val="DBDBDC"/>
    <a:srgbClr val="80DDF7"/>
    <a:srgbClr val="6F7171"/>
    <a:srgbClr val="EE1133"/>
    <a:srgbClr val="FCFCFC"/>
    <a:srgbClr val="5598D4"/>
    <a:srgbClr val="547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ACC36-10C9-4EA9-8F2E-FF4E82506243}" v="3" dt="2021-08-31T21:12:20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1" autoAdjust="0"/>
  </p:normalViewPr>
  <p:slideViewPr>
    <p:cSldViewPr snapToGrid="0">
      <p:cViewPr varScale="1">
        <p:scale>
          <a:sx n="78" d="100"/>
          <a:sy n="78" d="100"/>
        </p:scale>
        <p:origin x="126" y="492"/>
      </p:cViewPr>
      <p:guideLst>
        <p:guide orient="horz" pos="3648"/>
        <p:guide pos="2664"/>
        <p:guide orient="horz" pos="2664"/>
        <p:guide orient="horz" pos="3249"/>
        <p:guide pos="325"/>
        <p:guide orient="horz" pos="981"/>
        <p:guide orient="horz" pos="4020"/>
        <p:guide orient="horz" pos="3838"/>
        <p:guide orient="horz" pos="4133"/>
        <p:guide pos="892"/>
        <p:guide pos="1073"/>
        <p:guide pos="1481"/>
        <p:guide pos="1663"/>
        <p:guide pos="7401"/>
        <p:guide orient="horz" pos="2137"/>
        <p:guide orient="horz" pos="459"/>
        <p:guide orient="horz" pos="64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8D32CE2-6C64-40A5-9DAB-DD3946A432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0569BD-8C5B-4110-9E60-C359DDF561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733319-4E1B-4F94-A9CB-22FC9A6DC6BE}" type="datetime1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C05E23-8F29-4628-B4F0-7CBCB7658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3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4C8470-F9D1-4B41-99D5-690FD7E347AB}" type="datetime1">
              <a:rPr lang="ru-RU" noProof="0" smtClean="0"/>
              <a:t>17.12.2025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4F1A11-BB96-443E-B274-982C61AA7E0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289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F4F1A11-BB96-443E-B274-982C61AA7E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07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76308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4069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75808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5847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282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36166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5995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34001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94104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26002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30505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4147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E5B50AA-4BAC-4997-B444-E281DECD0DB4}"/>
              </a:ext>
            </a:extLst>
          </p:cNvPr>
          <p:cNvCxnSpPr>
            <a:cxnSpLocks/>
          </p:cNvCxnSpPr>
          <p:nvPr userDrawn="1"/>
        </p:nvCxnSpPr>
        <p:spPr>
          <a:xfrm>
            <a:off x="4579559" y="5744231"/>
            <a:ext cx="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361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5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9EDF1B-BFF2-495C-B3B8-4EE6F48140F0}"/>
              </a:ext>
            </a:extLst>
          </p:cNvPr>
          <p:cNvSpPr/>
          <p:nvPr userDrawn="1"/>
        </p:nvSpPr>
        <p:spPr>
          <a:xfrm>
            <a:off x="8412200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9F2809-C0D4-4624-9BF4-7A5A02FC6504}"/>
              </a:ext>
            </a:extLst>
          </p:cNvPr>
          <p:cNvSpPr/>
          <p:nvPr userDrawn="1"/>
        </p:nvSpPr>
        <p:spPr>
          <a:xfrm>
            <a:off x="1034142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38AFF1-A7FF-4F75-9E57-C1827806B34E}"/>
              </a:ext>
            </a:extLst>
          </p:cNvPr>
          <p:cNvSpPr/>
          <p:nvPr userDrawn="1"/>
        </p:nvSpPr>
        <p:spPr>
          <a:xfrm>
            <a:off x="4706975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4142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4142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AA3FE14-6E13-47C9-A512-83A96F3D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D83A9ED-5F19-4646-ADCE-C829C97154DC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8">
            <a:extLst>
              <a:ext uri="{FF2B5EF4-FFF2-40B4-BE49-F238E27FC236}">
                <a16:creationId xmlns:a16="http://schemas.microsoft.com/office/drawing/2014/main" id="{6187F4BE-3AD3-4857-B0A9-A9285E52D8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06975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2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5F81158B-DA52-484D-8105-92B77E4DC4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06975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9AFDDE4E-007E-431B-937C-1B26959515F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12200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3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3B096111-A95B-402E-B431-43D852C9E2A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12200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8" name="Дата 2">
            <a:extLst>
              <a:ext uri="{FF2B5EF4-FFF2-40B4-BE49-F238E27FC236}">
                <a16:creationId xmlns:a16="http://schemas.microsoft.com/office/drawing/2014/main" id="{7EDA1598-95B9-4907-B9B9-46A0B9ACC8D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19" name="Нижний колонтитул 3">
            <a:extLst>
              <a:ext uri="{FF2B5EF4-FFF2-40B4-BE49-F238E27FC236}">
                <a16:creationId xmlns:a16="http://schemas.microsoft.com/office/drawing/2014/main" id="{63AF9C34-CC92-4EDC-9D5F-1FABCEB8740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EAEA54FD-376F-4285-9684-F9DFDE0B47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036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1FBFD526-F385-422D-A7A7-BCE72D8141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3"/>
            <a:ext cx="5288281" cy="6857999"/>
          </a:xfrm>
          <a:custGeom>
            <a:avLst/>
            <a:gdLst>
              <a:gd name="connsiteX0" fmla="*/ 0 w 5288281"/>
              <a:gd name="connsiteY0" fmla="*/ 0 h 6857999"/>
              <a:gd name="connsiteX1" fmla="*/ 1707378 w 5288281"/>
              <a:gd name="connsiteY1" fmla="*/ 0 h 6857999"/>
              <a:gd name="connsiteX2" fmla="*/ 1707378 w 5288281"/>
              <a:gd name="connsiteY2" fmla="*/ 1511096 h 6857999"/>
              <a:gd name="connsiteX3" fmla="*/ 5288281 w 5288281"/>
              <a:gd name="connsiteY3" fmla="*/ 1511096 h 6857999"/>
              <a:gd name="connsiteX4" fmla="*/ 5288281 w 5288281"/>
              <a:gd name="connsiteY4" fmla="*/ 3253159 h 6857999"/>
              <a:gd name="connsiteX5" fmla="*/ 1707378 w 5288281"/>
              <a:gd name="connsiteY5" fmla="*/ 3253159 h 6857999"/>
              <a:gd name="connsiteX6" fmla="*/ 1707378 w 5288281"/>
              <a:gd name="connsiteY6" fmla="*/ 5115860 h 6857999"/>
              <a:gd name="connsiteX7" fmla="*/ 5272034 w 5288281"/>
              <a:gd name="connsiteY7" fmla="*/ 5115860 h 6857999"/>
              <a:gd name="connsiteX8" fmla="*/ 5272034 w 5288281"/>
              <a:gd name="connsiteY8" fmla="*/ 6857999 h 6857999"/>
              <a:gd name="connsiteX9" fmla="*/ 0 w 5288281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8281" h="6857999">
                <a:moveTo>
                  <a:pt x="0" y="0"/>
                </a:moveTo>
                <a:lnTo>
                  <a:pt x="1707378" y="0"/>
                </a:lnTo>
                <a:lnTo>
                  <a:pt x="1707378" y="1511096"/>
                </a:lnTo>
                <a:lnTo>
                  <a:pt x="5288281" y="1511096"/>
                </a:lnTo>
                <a:lnTo>
                  <a:pt x="5288281" y="3253159"/>
                </a:lnTo>
                <a:lnTo>
                  <a:pt x="1707378" y="3253159"/>
                </a:lnTo>
                <a:lnTo>
                  <a:pt x="1707378" y="5115860"/>
                </a:lnTo>
                <a:lnTo>
                  <a:pt x="5272034" y="5115860"/>
                </a:lnTo>
                <a:lnTo>
                  <a:pt x="5272034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B2DB8B03-EE62-48FF-8583-59DFBBED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0" y="1419438"/>
            <a:ext cx="4450080" cy="924808"/>
          </a:xfrm>
        </p:spPr>
        <p:txBody>
          <a:bodyPr lIns="0" rtlCol="0" anchor="t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EAF98237-032C-4FA5-B76D-C29FB5F6FF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66082" y="3009550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44353DAE-0553-4AB4-8929-C4F0C1424E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66082" y="4017086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9651CB4B-B007-4E99-9371-20279E8FF7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66082" y="4957948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C0437717-0C1B-4589-AEF7-D8E934F411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03720" y="2816574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 dirty="0"/>
              <a:t>#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BE01B6B4-5A67-4429-A312-A531EC3BF4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03720" y="3805802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1673722D-82CF-4D94-9D83-D95A8DE5AC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03721" y="4795030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1" name="Текст 18">
            <a:extLst>
              <a:ext uri="{FF2B5EF4-FFF2-40B4-BE49-F238E27FC236}">
                <a16:creationId xmlns:a16="http://schemas.microsoft.com/office/drawing/2014/main" id="{05767D4F-E20C-4F37-B411-A7F221B6A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9106" y="3074238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2" name="Текст 18">
            <a:extLst>
              <a:ext uri="{FF2B5EF4-FFF2-40B4-BE49-F238E27FC236}">
                <a16:creationId xmlns:a16="http://schemas.microsoft.com/office/drawing/2014/main" id="{BB90A96A-A614-41C0-9759-F6C15AE6806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29106" y="4074889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3" name="Текст 18">
            <a:extLst>
              <a:ext uri="{FF2B5EF4-FFF2-40B4-BE49-F238E27FC236}">
                <a16:creationId xmlns:a16="http://schemas.microsoft.com/office/drawing/2014/main" id="{983AE7FC-57B1-4AB3-8EAA-A85904DBBE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29106" y="5016921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Дата 1">
            <a:extLst>
              <a:ext uri="{FF2B5EF4-FFF2-40B4-BE49-F238E27FC236}">
                <a16:creationId xmlns:a16="http://schemas.microsoft.com/office/drawing/2014/main" id="{8AECD175-60EB-459F-BA4C-8E4DE7BC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16" name="Нижний колонтитул 2">
            <a:extLst>
              <a:ext uri="{FF2B5EF4-FFF2-40B4-BE49-F238E27FC236}">
                <a16:creationId xmlns:a16="http://schemas.microsoft.com/office/drawing/2014/main" id="{2180FF4C-4A98-4E30-B414-026CEECA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7" name="Номер слайда 7">
            <a:extLst>
              <a:ext uri="{FF2B5EF4-FFF2-40B4-BE49-F238E27FC236}">
                <a16:creationId xmlns:a16="http://schemas.microsoft.com/office/drawing/2014/main" id="{9498BBC0-E864-44E0-8C60-D13DC062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1290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39003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7500" y="6356350"/>
            <a:ext cx="8763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0011F19-A2C9-4F67-A7F1-592B85FF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7C8CFDC-095C-4312-A01D-7430D1FEAA6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2545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DE385DE-9334-4CED-AD7E-F63A320B0512}"/>
              </a:ext>
            </a:extLst>
          </p:cNvPr>
          <p:cNvSpPr/>
          <p:nvPr userDrawn="1"/>
        </p:nvSpPr>
        <p:spPr>
          <a:xfrm>
            <a:off x="0" y="2324100"/>
            <a:ext cx="12192000" cy="63341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211839B3-0E6A-4750-8862-3A55B0FEF98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1" y="2413000"/>
            <a:ext cx="4114795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E72DA832-BD58-447B-A20E-EA3A7F4EAFF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239003" y="2413000"/>
            <a:ext cx="4114797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Нижний колонтитул 7">
            <a:extLst>
              <a:ext uri="{FF2B5EF4-FFF2-40B4-BE49-F238E27FC236}">
                <a16:creationId xmlns:a16="http://schemas.microsoft.com/office/drawing/2014/main" id="{64EBCEB5-BD23-4BD0-BB31-DF6A631D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2" y="6356350"/>
            <a:ext cx="3038469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4844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штабиро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7335" y="182200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7335" y="216748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80795" y="333998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80795" y="368546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1710" y="485796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1710" y="520344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7" name="Прямая со стрелкой 6">
            <a:extLst>
              <a:ext uri="{FF2B5EF4-FFF2-40B4-BE49-F238E27FC236}">
                <a16:creationId xmlns:a16="http://schemas.microsoft.com/office/drawing/2014/main" id="{274844B5-3E4A-4209-AD6C-31EB9B57D62E}"/>
              </a:ext>
            </a:extLst>
          </p:cNvPr>
          <p:cNvCxnSpPr>
            <a:cxnSpLocks/>
          </p:cNvCxnSpPr>
          <p:nvPr userDrawn="1"/>
        </p:nvCxnSpPr>
        <p:spPr>
          <a:xfrm flipV="1">
            <a:off x="4369950" y="805543"/>
            <a:ext cx="3648352" cy="6052189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519057B-4248-4880-A89E-5DCBBB15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7601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7A5A-4225-417D-92C6-1C9A16E3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9BA8EE-BF3B-4E61-9241-4BC605B3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34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611C53D-85FC-41D8-9A69-F4734072CC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4142" y="2046288"/>
            <a:ext cx="554445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7446CE-03E2-409B-B8EF-7C188C1E68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4142" y="3162300"/>
            <a:ext cx="5544458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F4FC59-2ADF-4A3F-BBF9-07FF022209A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240588" y="2046288"/>
            <a:ext cx="41148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7F889E-7C42-4396-AEE8-7B337AFAF1E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240588" y="3162300"/>
            <a:ext cx="4114800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3D57D1-26E8-4CE2-AAA6-482AA55F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24918E-7FEA-4406-B5C4-9CA22363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15B8D0-7EB3-42DC-AD4D-51B34268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FF7DCBA-487E-4B33-BB90-0DADF952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679E440-088D-4C5E-AE96-53292A60A147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5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142" y="1850572"/>
            <a:ext cx="10134601" cy="409302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620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4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C7B19AA7-3B63-43B8-BE54-6F7F01B262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4817" y="2233881"/>
            <a:ext cx="3387182" cy="2390238"/>
          </a:xfrm>
          <a:custGeom>
            <a:avLst/>
            <a:gdLst>
              <a:gd name="connsiteX0" fmla="*/ 1033243 w 3387182"/>
              <a:gd name="connsiteY0" fmla="*/ 0 h 2390238"/>
              <a:gd name="connsiteX1" fmla="*/ 3387182 w 3387182"/>
              <a:gd name="connsiteY1" fmla="*/ 0 h 2390238"/>
              <a:gd name="connsiteX2" fmla="*/ 3378264 w 3387182"/>
              <a:gd name="connsiteY2" fmla="*/ 2390238 h 2390238"/>
              <a:gd name="connsiteX3" fmla="*/ 0 w 3387182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7182" h="2390238">
                <a:moveTo>
                  <a:pt x="1033243" y="0"/>
                </a:moveTo>
                <a:lnTo>
                  <a:pt x="3387182" y="0"/>
                </a:lnTo>
                <a:lnTo>
                  <a:pt x="3378264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1B55057A-5AE4-4EAE-8E1E-189462BF31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90016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A4433358-37F4-4631-87BD-71A4E90A4C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5215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A663A4BE-7DD2-4FAC-B36C-6A1DAB0740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33881"/>
            <a:ext cx="3378263" cy="2390238"/>
          </a:xfrm>
          <a:custGeom>
            <a:avLst/>
            <a:gdLst>
              <a:gd name="connsiteX0" fmla="*/ 0 w 3378263"/>
              <a:gd name="connsiteY0" fmla="*/ 0 h 2390238"/>
              <a:gd name="connsiteX1" fmla="*/ 3378263 w 3378263"/>
              <a:gd name="connsiteY1" fmla="*/ 0 h 2390238"/>
              <a:gd name="connsiteX2" fmla="*/ 2345020 w 3378263"/>
              <a:gd name="connsiteY2" fmla="*/ 2390238 h 2390238"/>
              <a:gd name="connsiteX3" fmla="*/ 0 w 3378263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263" h="2390238">
                <a:moveTo>
                  <a:pt x="0" y="0"/>
                </a:moveTo>
                <a:lnTo>
                  <a:pt x="3378263" y="0"/>
                </a:lnTo>
                <a:lnTo>
                  <a:pt x="2345020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CEC8B31E-90EA-47DA-88C8-7210550FEC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54933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0B29C3B6-1467-4DB9-A2AE-6C82548895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4932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1476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475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0" name="Текст 15">
            <a:extLst>
              <a:ext uri="{FF2B5EF4-FFF2-40B4-BE49-F238E27FC236}">
                <a16:creationId xmlns:a16="http://schemas.microsoft.com/office/drawing/2014/main" id="{FE6695F4-4900-48B5-9D68-486774B8D7F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77835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1" name="Текст 18">
            <a:extLst>
              <a:ext uri="{FF2B5EF4-FFF2-40B4-BE49-F238E27FC236}">
                <a16:creationId xmlns:a16="http://schemas.microsoft.com/office/drawing/2014/main" id="{FF214FA8-F7B7-40D8-A97C-52E0B0BDE1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7834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2" name="Текст 15">
            <a:extLst>
              <a:ext uri="{FF2B5EF4-FFF2-40B4-BE49-F238E27FC236}">
                <a16:creationId xmlns:a16="http://schemas.microsoft.com/office/drawing/2014/main" id="{56B0AF9E-C16A-4170-A149-1E47AC0D81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181" y="5057897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18">
            <a:extLst>
              <a:ext uri="{FF2B5EF4-FFF2-40B4-BE49-F238E27FC236}">
                <a16:creationId xmlns:a16="http://schemas.microsoft.com/office/drawing/2014/main" id="{B1CB5369-F6CE-41B6-ACE8-9FA5781CB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180" y="5403373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4115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8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Рисунок 65">
            <a:extLst>
              <a:ext uri="{FF2B5EF4-FFF2-40B4-BE49-F238E27FC236}">
                <a16:creationId xmlns:a16="http://schemas.microsoft.com/office/drawing/2014/main" id="{88E0AC7A-AA85-427E-8B83-AEEF229EDA4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383802" y="3121794"/>
            <a:ext cx="1808198" cy="1097726"/>
          </a:xfrm>
          <a:custGeom>
            <a:avLst/>
            <a:gdLst>
              <a:gd name="connsiteX0" fmla="*/ 474569 w 1808198"/>
              <a:gd name="connsiteY0" fmla="*/ 0 h 1097726"/>
              <a:gd name="connsiteX1" fmla="*/ 1799279 w 1808198"/>
              <a:gd name="connsiteY1" fmla="*/ 0 h 1097726"/>
              <a:gd name="connsiteX2" fmla="*/ 1808198 w 1808198"/>
              <a:gd name="connsiteY2" fmla="*/ 1097726 h 1097726"/>
              <a:gd name="connsiteX3" fmla="*/ 0 w 1808198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198" h="1097726">
                <a:moveTo>
                  <a:pt x="474569" y="0"/>
                </a:moveTo>
                <a:lnTo>
                  <a:pt x="1799279" y="0"/>
                </a:lnTo>
                <a:lnTo>
                  <a:pt x="18081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3" name="Рисунок 62">
            <a:extLst>
              <a:ext uri="{FF2B5EF4-FFF2-40B4-BE49-F238E27FC236}">
                <a16:creationId xmlns:a16="http://schemas.microsoft.com/office/drawing/2014/main" id="{E6437AD1-FE22-40AE-8BB8-8B8B9C5770F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0427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0" name="Рисунок 59">
            <a:extLst>
              <a:ext uri="{FF2B5EF4-FFF2-40B4-BE49-F238E27FC236}">
                <a16:creationId xmlns:a16="http://schemas.microsoft.com/office/drawing/2014/main" id="{97978D8E-FCD0-4E7C-BD0B-F2F47BA1B2D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416963" y="3121794"/>
            <a:ext cx="1799279" cy="1097726"/>
          </a:xfrm>
          <a:custGeom>
            <a:avLst/>
            <a:gdLst>
              <a:gd name="connsiteX0" fmla="*/ 474570 w 1799279"/>
              <a:gd name="connsiteY0" fmla="*/ 0 h 1097726"/>
              <a:gd name="connsiteX1" fmla="*/ 1799279 w 1799279"/>
              <a:gd name="connsiteY1" fmla="*/ 0 h 1097726"/>
              <a:gd name="connsiteX2" fmla="*/ 132479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70" y="0"/>
                </a:moveTo>
                <a:lnTo>
                  <a:pt x="1799279" y="0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5" name="Рисунок 54">
            <a:extLst>
              <a:ext uri="{FF2B5EF4-FFF2-40B4-BE49-F238E27FC236}">
                <a16:creationId xmlns:a16="http://schemas.microsoft.com/office/drawing/2014/main" id="{83197EDA-7F24-4C0A-B859-34173E066FC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933589" y="3121794"/>
            <a:ext cx="1799125" cy="1097726"/>
          </a:xfrm>
          <a:custGeom>
            <a:avLst/>
            <a:gdLst>
              <a:gd name="connsiteX0" fmla="*/ 474570 w 1799125"/>
              <a:gd name="connsiteY0" fmla="*/ 0 h 1097726"/>
              <a:gd name="connsiteX1" fmla="*/ 1799125 w 1799125"/>
              <a:gd name="connsiteY1" fmla="*/ 0 h 1097726"/>
              <a:gd name="connsiteX2" fmla="*/ 1799125 w 1799125"/>
              <a:gd name="connsiteY2" fmla="*/ 356 h 1097726"/>
              <a:gd name="connsiteX3" fmla="*/ 1324799 w 1799125"/>
              <a:gd name="connsiteY3" fmla="*/ 1097726 h 1097726"/>
              <a:gd name="connsiteX4" fmla="*/ 0 w 1799125"/>
              <a:gd name="connsiteY4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125" h="1097726">
                <a:moveTo>
                  <a:pt x="474570" y="0"/>
                </a:moveTo>
                <a:lnTo>
                  <a:pt x="1799125" y="0"/>
                </a:lnTo>
                <a:lnTo>
                  <a:pt x="1799125" y="356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2" name="Рисунок 51">
            <a:extLst>
              <a:ext uri="{FF2B5EF4-FFF2-40B4-BE49-F238E27FC236}">
                <a16:creationId xmlns:a16="http://schemas.microsoft.com/office/drawing/2014/main" id="{D5CFC424-FDBC-4BD5-B5FB-E2C7B5DE600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450214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9" name="Рисунок 48">
            <a:extLst>
              <a:ext uri="{FF2B5EF4-FFF2-40B4-BE49-F238E27FC236}">
                <a16:creationId xmlns:a16="http://schemas.microsoft.com/office/drawing/2014/main" id="{B2475369-85E0-474D-9454-6911B2BB54D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66838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9231E13B-CD8C-48FC-A6DB-E87F08B4628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83375" y="3121794"/>
            <a:ext cx="1799279" cy="1097726"/>
          </a:xfrm>
          <a:custGeom>
            <a:avLst/>
            <a:gdLst>
              <a:gd name="connsiteX0" fmla="*/ 474569 w 1799279"/>
              <a:gd name="connsiteY0" fmla="*/ 0 h 1097726"/>
              <a:gd name="connsiteX1" fmla="*/ 1799279 w 1799279"/>
              <a:gd name="connsiteY1" fmla="*/ 0 h 1097726"/>
              <a:gd name="connsiteX2" fmla="*/ 1324798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69" y="0"/>
                </a:moveTo>
                <a:lnTo>
                  <a:pt x="1799279" y="0"/>
                </a:lnTo>
                <a:lnTo>
                  <a:pt x="13247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3" name="Рисунок 42">
            <a:extLst>
              <a:ext uri="{FF2B5EF4-FFF2-40B4-BE49-F238E27FC236}">
                <a16:creationId xmlns:a16="http://schemas.microsoft.com/office/drawing/2014/main" id="{9A7D62AC-CCFA-44C3-98ED-F750B562B96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" y="3121794"/>
            <a:ext cx="1799279" cy="1097726"/>
          </a:xfrm>
          <a:custGeom>
            <a:avLst/>
            <a:gdLst>
              <a:gd name="connsiteX0" fmla="*/ 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2325820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" y="2586626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7" name="Текст 15">
            <a:extLst>
              <a:ext uri="{FF2B5EF4-FFF2-40B4-BE49-F238E27FC236}">
                <a16:creationId xmlns:a16="http://schemas.microsoft.com/office/drawing/2014/main" id="{F3625817-ADC5-402C-BF70-E72E180EA9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29000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8" name="Текст 18">
            <a:extLst>
              <a:ext uri="{FF2B5EF4-FFF2-40B4-BE49-F238E27FC236}">
                <a16:creationId xmlns:a16="http://schemas.microsoft.com/office/drawing/2014/main" id="{1CD742BF-928E-4F96-A707-0762F7415A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29005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9" name="Текст 15">
            <a:extLst>
              <a:ext uri="{FF2B5EF4-FFF2-40B4-BE49-F238E27FC236}">
                <a16:creationId xmlns:a16="http://schemas.microsoft.com/office/drawing/2014/main" id="{F63CF451-68B6-4006-B393-3926AD5577F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95597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0" name="Текст 18">
            <a:extLst>
              <a:ext uri="{FF2B5EF4-FFF2-40B4-BE49-F238E27FC236}">
                <a16:creationId xmlns:a16="http://schemas.microsoft.com/office/drawing/2014/main" id="{0812886F-184C-40A8-A729-8B4B492687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95602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1" name="Текст 15">
            <a:extLst>
              <a:ext uri="{FF2B5EF4-FFF2-40B4-BE49-F238E27FC236}">
                <a16:creationId xmlns:a16="http://schemas.microsoft.com/office/drawing/2014/main" id="{227745AB-F0A1-4D69-B3E7-1E05EC5A83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71508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2" name="Текст 18">
            <a:extLst>
              <a:ext uri="{FF2B5EF4-FFF2-40B4-BE49-F238E27FC236}">
                <a16:creationId xmlns:a16="http://schemas.microsoft.com/office/drawing/2014/main" id="{FA1D1660-FDA5-41B8-9EE3-ADA0E15F0C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71513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3" name="Текст 15">
            <a:extLst>
              <a:ext uri="{FF2B5EF4-FFF2-40B4-BE49-F238E27FC236}">
                <a16:creationId xmlns:a16="http://schemas.microsoft.com/office/drawing/2014/main" id="{40B672B5-5EF2-428E-8952-03BB5F47FB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83375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4" name="Текст 18">
            <a:extLst>
              <a:ext uri="{FF2B5EF4-FFF2-40B4-BE49-F238E27FC236}">
                <a16:creationId xmlns:a16="http://schemas.microsoft.com/office/drawing/2014/main" id="{AAB3392A-4B63-483C-B97B-A962BA72959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83380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5" name="Текст 15">
            <a:extLst>
              <a:ext uri="{FF2B5EF4-FFF2-40B4-BE49-F238E27FC236}">
                <a16:creationId xmlns:a16="http://schemas.microsoft.com/office/drawing/2014/main" id="{52F154E0-81D0-4ED7-81F5-F2A41F6EE2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57493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6" name="Текст 18">
            <a:extLst>
              <a:ext uri="{FF2B5EF4-FFF2-40B4-BE49-F238E27FC236}">
                <a16:creationId xmlns:a16="http://schemas.microsoft.com/office/drawing/2014/main" id="{D57D2666-5AA0-4552-8434-DE134549DA0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57498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7" name="Текст 15">
            <a:extLst>
              <a:ext uri="{FF2B5EF4-FFF2-40B4-BE49-F238E27FC236}">
                <a16:creationId xmlns:a16="http://schemas.microsoft.com/office/drawing/2014/main" id="{7E6E0780-44C2-48C7-99F2-E711D9BFA85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16963" y="4502202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8" name="Текст 18">
            <a:extLst>
              <a:ext uri="{FF2B5EF4-FFF2-40B4-BE49-F238E27FC236}">
                <a16:creationId xmlns:a16="http://schemas.microsoft.com/office/drawing/2014/main" id="{41A5DBDC-E19D-4B74-863C-D63A78E4938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16968" y="4763008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9" name="Текст 15">
            <a:extLst>
              <a:ext uri="{FF2B5EF4-FFF2-40B4-BE49-F238E27FC236}">
                <a16:creationId xmlns:a16="http://schemas.microsoft.com/office/drawing/2014/main" id="{EEFB1377-2783-49F1-A131-38F4B63B90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376433" y="4527297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80" name="Текст 18">
            <a:extLst>
              <a:ext uri="{FF2B5EF4-FFF2-40B4-BE49-F238E27FC236}">
                <a16:creationId xmlns:a16="http://schemas.microsoft.com/office/drawing/2014/main" id="{C188F315-95C8-490A-AB31-6B6D7A7A535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376438" y="4788103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51908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4 столбец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87A579D-F737-4350-8205-BCA37BAFE1AB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>
            <a:extLst>
              <a:ext uri="{FF2B5EF4-FFF2-40B4-BE49-F238E27FC236}">
                <a16:creationId xmlns:a16="http://schemas.microsoft.com/office/drawing/2014/main" id="{3135F811-46C6-4574-99D7-6B90FE873B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AB03F056-6BD3-4D1E-B794-6796E05CC4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DD442E15-02E7-470A-B455-1641DC03E51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id="{7AB804A3-DDE8-4F7C-AA96-94BD898660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41D76E21-775F-4F86-8F17-E8258055D6D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290EB005-534F-4E5E-81D4-3795AF32C8F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4DDA664B-9E00-41E2-903A-87130EEDB2D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F38183B6-48F8-4715-8596-BFC77AFE924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0C6D44CB-DAE7-40C8-B7B5-3AC0F92E224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D388CB94-B0AB-4513-9265-432FA36890D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82DB4D40-3550-49E6-AF64-41E7E499F45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F6056747-20EC-4D2B-8AD5-79902BC5184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568700" y="4464453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41809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9" y="207002"/>
            <a:ext cx="1427162" cy="3571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855200" y="257175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02E3B1-6DF7-4B29-82F3-D7025B3D8106}" type="slidenum">
              <a:rPr lang="ru-RU" sz="1200" smtClean="0">
                <a:solidFill>
                  <a:srgbClr val="74777B"/>
                </a:solidFill>
              </a:rPr>
              <a:pPr algn="r"/>
              <a:t>‹#›</a:t>
            </a:fld>
            <a:endParaRPr lang="ru-RU" sz="1200" dirty="0">
              <a:solidFill>
                <a:srgbClr val="74777B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76675" y="17145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8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0E65E2A4-B306-4415-9D4B-9E9F98B04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08046" cy="6858000"/>
          </a:xfrm>
          <a:custGeom>
            <a:avLst/>
            <a:gdLst>
              <a:gd name="connsiteX0" fmla="*/ 0 w 6508046"/>
              <a:gd name="connsiteY0" fmla="*/ 0 h 6858000"/>
              <a:gd name="connsiteX1" fmla="*/ 364331 w 6508046"/>
              <a:gd name="connsiteY1" fmla="*/ 0 h 6858000"/>
              <a:gd name="connsiteX2" fmla="*/ 1163270 w 6508046"/>
              <a:gd name="connsiteY2" fmla="*/ 2195274 h 6858000"/>
              <a:gd name="connsiteX3" fmla="*/ 1708696 w 6508046"/>
              <a:gd name="connsiteY3" fmla="*/ 4033986 h 6858000"/>
              <a:gd name="connsiteX4" fmla="*/ 1771025 w 6508046"/>
              <a:gd name="connsiteY4" fmla="*/ 4033986 h 6858000"/>
              <a:gd name="connsiteX5" fmla="*/ 2316450 w 6508046"/>
              <a:gd name="connsiteY5" fmla="*/ 2195274 h 6858000"/>
              <a:gd name="connsiteX6" fmla="*/ 3084403 w 6508046"/>
              <a:gd name="connsiteY6" fmla="*/ 0 h 6858000"/>
              <a:gd name="connsiteX7" fmla="*/ 6508046 w 6508046"/>
              <a:gd name="connsiteY7" fmla="*/ 0 h 6858000"/>
              <a:gd name="connsiteX8" fmla="*/ 6508046 w 6508046"/>
              <a:gd name="connsiteY8" fmla="*/ 6858000 h 6858000"/>
              <a:gd name="connsiteX9" fmla="*/ 4310896 w 6508046"/>
              <a:gd name="connsiteY9" fmla="*/ 6858000 h 6858000"/>
              <a:gd name="connsiteX10" fmla="*/ 4310896 w 6508046"/>
              <a:gd name="connsiteY10" fmla="*/ 4407962 h 6858000"/>
              <a:gd name="connsiteX11" fmla="*/ 4638169 w 6508046"/>
              <a:gd name="connsiteY11" fmla="*/ 683746 h 6858000"/>
              <a:gd name="connsiteX12" fmla="*/ 4575840 w 6508046"/>
              <a:gd name="connsiteY12" fmla="*/ 683746 h 6858000"/>
              <a:gd name="connsiteX13" fmla="*/ 3734395 w 6508046"/>
              <a:gd name="connsiteY13" fmla="*/ 3332738 h 6858000"/>
              <a:gd name="connsiteX14" fmla="*/ 2441823 w 6508046"/>
              <a:gd name="connsiteY14" fmla="*/ 6858000 h 6858000"/>
              <a:gd name="connsiteX15" fmla="*/ 914221 w 6508046"/>
              <a:gd name="connsiteY15" fmla="*/ 6858000 h 6858000"/>
              <a:gd name="connsiteX16" fmla="*/ 0 w 6508046"/>
              <a:gd name="connsiteY16" fmla="*/ 43361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08046" h="6858000">
                <a:moveTo>
                  <a:pt x="0" y="0"/>
                </a:moveTo>
                <a:lnTo>
                  <a:pt x="364331" y="0"/>
                </a:lnTo>
                <a:lnTo>
                  <a:pt x="1163270" y="2195274"/>
                </a:lnTo>
                <a:cubicBezTo>
                  <a:pt x="1350258" y="2787402"/>
                  <a:pt x="1521708" y="3395157"/>
                  <a:pt x="1708696" y="4033986"/>
                </a:cubicBezTo>
                <a:lnTo>
                  <a:pt x="1771025" y="4033986"/>
                </a:lnTo>
                <a:cubicBezTo>
                  <a:pt x="1958013" y="3395067"/>
                  <a:pt x="2113925" y="2787313"/>
                  <a:pt x="2316450" y="2195274"/>
                </a:cubicBezTo>
                <a:lnTo>
                  <a:pt x="3084403" y="0"/>
                </a:lnTo>
                <a:lnTo>
                  <a:pt x="6508046" y="0"/>
                </a:lnTo>
                <a:lnTo>
                  <a:pt x="6508046" y="6858000"/>
                </a:lnTo>
                <a:lnTo>
                  <a:pt x="4310896" y="6858000"/>
                </a:lnTo>
                <a:lnTo>
                  <a:pt x="4310896" y="4407962"/>
                </a:lnTo>
                <a:cubicBezTo>
                  <a:pt x="4310896" y="3410694"/>
                  <a:pt x="4513511" y="1681014"/>
                  <a:pt x="4638169" y="683746"/>
                </a:cubicBezTo>
                <a:lnTo>
                  <a:pt x="4575840" y="683746"/>
                </a:lnTo>
                <a:lnTo>
                  <a:pt x="3734395" y="3332738"/>
                </a:lnTo>
                <a:lnTo>
                  <a:pt x="2441823" y="6858000"/>
                </a:lnTo>
                <a:lnTo>
                  <a:pt x="914221" y="6858000"/>
                </a:lnTo>
                <a:lnTo>
                  <a:pt x="0" y="4336167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0771" y="4136571"/>
            <a:ext cx="3907972" cy="1883230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43743" cy="365125"/>
          </a:xfrm>
        </p:spPr>
        <p:txBody>
          <a:bodyPr rtlCol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2514" y="6356350"/>
            <a:ext cx="2175532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07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78A5C12-53C3-4CC4-AA3B-D3292948C778}"/>
              </a:ext>
            </a:extLst>
          </p:cNvPr>
          <p:cNvCxnSpPr>
            <a:cxnSpLocks/>
          </p:cNvCxnSpPr>
          <p:nvPr userDrawn="1"/>
        </p:nvCxnSpPr>
        <p:spPr>
          <a:xfrm>
            <a:off x="7271657" y="0"/>
            <a:ext cx="0" cy="3124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62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D230F83A-5E75-4047-ADC0-05151570D70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26578" y="0"/>
            <a:ext cx="5765422" cy="6858000"/>
          </a:xfrm>
          <a:custGeom>
            <a:avLst/>
            <a:gdLst>
              <a:gd name="connsiteX0" fmla="*/ 4105955 w 5765422"/>
              <a:gd name="connsiteY0" fmla="*/ 0 h 6858000"/>
              <a:gd name="connsiteX1" fmla="*/ 5765422 w 5765422"/>
              <a:gd name="connsiteY1" fmla="*/ 0 h 6858000"/>
              <a:gd name="connsiteX2" fmla="*/ 5765422 w 5765422"/>
              <a:gd name="connsiteY2" fmla="*/ 6858000 h 6858000"/>
              <a:gd name="connsiteX3" fmla="*/ 0 w 57654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5422" h="6858000">
                <a:moveTo>
                  <a:pt x="4105955" y="0"/>
                </a:moveTo>
                <a:lnTo>
                  <a:pt x="5765422" y="0"/>
                </a:lnTo>
                <a:lnTo>
                  <a:pt x="57654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0" name="Рисунок 29">
            <a:extLst>
              <a:ext uri="{FF2B5EF4-FFF2-40B4-BE49-F238E27FC236}">
                <a16:creationId xmlns:a16="http://schemas.microsoft.com/office/drawing/2014/main" id="{96FD6FB9-CD68-47AB-A03D-06B72104AF1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11657" y="-16298"/>
            <a:ext cx="5555640" cy="6874299"/>
          </a:xfrm>
          <a:custGeom>
            <a:avLst/>
            <a:gdLst>
              <a:gd name="connsiteX0" fmla="*/ 0 w 5555640"/>
              <a:gd name="connsiteY0" fmla="*/ 0 h 6874299"/>
              <a:gd name="connsiteX1" fmla="*/ 5555640 w 5555640"/>
              <a:gd name="connsiteY1" fmla="*/ 8960 h 6874299"/>
              <a:gd name="connsiteX2" fmla="*/ 1445237 w 5555640"/>
              <a:gd name="connsiteY2" fmla="*/ 6874299 h 6874299"/>
              <a:gd name="connsiteX3" fmla="*/ 0 w 5555640"/>
              <a:gd name="connsiteY3" fmla="*/ 6874299 h 687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640" h="6874299">
                <a:moveTo>
                  <a:pt x="0" y="0"/>
                </a:moveTo>
                <a:lnTo>
                  <a:pt x="5555640" y="8960"/>
                </a:lnTo>
                <a:lnTo>
                  <a:pt x="1445237" y="6874299"/>
                </a:lnTo>
                <a:lnTo>
                  <a:pt x="0" y="687429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1307" y="4277953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6823" y="475256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69713" y="5217644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7" name="Текст 18">
            <a:extLst>
              <a:ext uri="{FF2B5EF4-FFF2-40B4-BE49-F238E27FC236}">
                <a16:creationId xmlns:a16="http://schemas.microsoft.com/office/drawing/2014/main" id="{AD14F11B-0FDD-41EF-8278-550F37093B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80046" y="567320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EB2270B-D707-4103-98F1-E697CEBA7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85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12420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3583479E-F517-4F8A-9382-5B73D7510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6886" y="0"/>
            <a:ext cx="6175114" cy="6858000"/>
          </a:xfrm>
          <a:custGeom>
            <a:avLst/>
            <a:gdLst>
              <a:gd name="connsiteX0" fmla="*/ 1341004 w 6175114"/>
              <a:gd name="connsiteY0" fmla="*/ 0 h 6858000"/>
              <a:gd name="connsiteX1" fmla="*/ 6175114 w 6175114"/>
              <a:gd name="connsiteY1" fmla="*/ 0 h 6858000"/>
              <a:gd name="connsiteX2" fmla="*/ 6175114 w 6175114"/>
              <a:gd name="connsiteY2" fmla="*/ 1753853 h 6858000"/>
              <a:gd name="connsiteX3" fmla="*/ 5820369 w 6175114"/>
              <a:gd name="connsiteY3" fmla="*/ 2196189 h 6858000"/>
              <a:gd name="connsiteX4" fmla="*/ 3753019 w 6175114"/>
              <a:gd name="connsiteY4" fmla="*/ 1432910 h 6858000"/>
              <a:gd name="connsiteX5" fmla="*/ 2496678 w 6175114"/>
              <a:gd name="connsiteY5" fmla="*/ 2275742 h 6858000"/>
              <a:gd name="connsiteX6" fmla="*/ 4071059 w 6175114"/>
              <a:gd name="connsiteY6" fmla="*/ 3452528 h 6858000"/>
              <a:gd name="connsiteX7" fmla="*/ 5359131 w 6175114"/>
              <a:gd name="connsiteY7" fmla="*/ 3977321 h 6858000"/>
              <a:gd name="connsiteX8" fmla="*/ 6026758 w 6175114"/>
              <a:gd name="connsiteY8" fmla="*/ 4302039 h 6858000"/>
              <a:gd name="connsiteX9" fmla="*/ 6175114 w 6175114"/>
              <a:gd name="connsiteY9" fmla="*/ 4397461 h 6858000"/>
              <a:gd name="connsiteX10" fmla="*/ 6175114 w 6175114"/>
              <a:gd name="connsiteY10" fmla="*/ 6858000 h 6858000"/>
              <a:gd name="connsiteX11" fmla="*/ 4869473 w 6175114"/>
              <a:gd name="connsiteY11" fmla="*/ 6858000 h 6858000"/>
              <a:gd name="connsiteX12" fmla="*/ 4856472 w 6175114"/>
              <a:gd name="connsiteY12" fmla="*/ 6790487 h 6858000"/>
              <a:gd name="connsiteX13" fmla="*/ 3419067 w 6175114"/>
              <a:gd name="connsiteY13" fmla="*/ 5837920 h 6858000"/>
              <a:gd name="connsiteX14" fmla="*/ 2099173 w 6175114"/>
              <a:gd name="connsiteY14" fmla="*/ 5265482 h 6858000"/>
              <a:gd name="connsiteX15" fmla="*/ 0 w 6175114"/>
              <a:gd name="connsiteY15" fmla="*/ 2434764 h 6858000"/>
              <a:gd name="connsiteX16" fmla="*/ 1315163 w 6175114"/>
              <a:gd name="connsiteY16" fmla="*/ 16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75114" h="6858000">
                <a:moveTo>
                  <a:pt x="1341004" y="0"/>
                </a:moveTo>
                <a:lnTo>
                  <a:pt x="6175114" y="0"/>
                </a:lnTo>
                <a:lnTo>
                  <a:pt x="6175114" y="1753853"/>
                </a:lnTo>
                <a:lnTo>
                  <a:pt x="5820369" y="2196189"/>
                </a:lnTo>
                <a:cubicBezTo>
                  <a:pt x="5120645" y="1703218"/>
                  <a:pt x="4405009" y="1432910"/>
                  <a:pt x="3753019" y="1432910"/>
                </a:cubicBezTo>
                <a:cubicBezTo>
                  <a:pt x="2989739" y="1432910"/>
                  <a:pt x="2496678" y="1735039"/>
                  <a:pt x="2496678" y="2275742"/>
                </a:cubicBezTo>
                <a:cubicBezTo>
                  <a:pt x="2496678" y="2880092"/>
                  <a:pt x="3148671" y="3086756"/>
                  <a:pt x="4071059" y="3452528"/>
                </a:cubicBezTo>
                <a:lnTo>
                  <a:pt x="5359131" y="3977321"/>
                </a:lnTo>
                <a:cubicBezTo>
                  <a:pt x="5600645" y="4072737"/>
                  <a:pt x="5823711" y="4180452"/>
                  <a:pt x="6026758" y="4302039"/>
                </a:cubicBezTo>
                <a:lnTo>
                  <a:pt x="6175114" y="4397461"/>
                </a:lnTo>
                <a:lnTo>
                  <a:pt x="6175114" y="6858000"/>
                </a:lnTo>
                <a:lnTo>
                  <a:pt x="4869473" y="6858000"/>
                </a:lnTo>
                <a:lnTo>
                  <a:pt x="4856472" y="6790487"/>
                </a:lnTo>
                <a:cubicBezTo>
                  <a:pt x="4737539" y="6344090"/>
                  <a:pt x="4212235" y="6157971"/>
                  <a:pt x="3419067" y="5837920"/>
                </a:cubicBezTo>
                <a:lnTo>
                  <a:pt x="2099173" y="5265482"/>
                </a:lnTo>
                <a:cubicBezTo>
                  <a:pt x="1001854" y="4836066"/>
                  <a:pt x="0" y="3929589"/>
                  <a:pt x="0" y="2434764"/>
                </a:cubicBezTo>
                <a:cubicBezTo>
                  <a:pt x="0" y="1459726"/>
                  <a:pt x="493110" y="590353"/>
                  <a:pt x="1315163" y="1627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917A6-AC6D-490C-947C-C8BDB0A54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6" y="3257550"/>
            <a:ext cx="4203247" cy="743744"/>
          </a:xfrm>
        </p:spPr>
        <p:txBody>
          <a:bodyPr lIns="0" rtlCol="0" anchor="t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9456" y="4238625"/>
            <a:ext cx="4203247" cy="180022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9FF96520-E4CE-4EAD-8ABF-1D2297D6B3AA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BF3408D-E369-4A9E-ABF8-0D643DDD2F9A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304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4186" y="2903538"/>
            <a:ext cx="3104198" cy="345475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141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1894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2223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9601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0305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6CB12E29-CEAA-4595-B65C-5BE0B527C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3811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9A5A9E4A-8FA1-4B1A-86F3-162A0ED25F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3766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4" name="Текст 15">
            <a:extLst>
              <a:ext uri="{FF2B5EF4-FFF2-40B4-BE49-F238E27FC236}">
                <a16:creationId xmlns:a16="http://schemas.microsoft.com/office/drawing/2014/main" id="{1656AF90-4012-4B9E-81A7-2796EE40A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41519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E34BCA93-D058-4D61-BAE5-2671E15723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1848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0BE8C5BE-9959-40C7-83C2-546EBFBC14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49226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5FC20880-2D17-4854-A424-DED10A8A8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9930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7300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1 столбц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0921" y="2145859"/>
            <a:ext cx="5042568" cy="345473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0922" y="2491335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142" y="419184"/>
            <a:ext cx="2362200" cy="1110286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0921" y="3198051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922" y="3543527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921" y="5302434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50922" y="5647910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AE158F00-CB9F-4C14-B6F0-47E4F70191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0921" y="4250243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07878182-5985-41C8-B69F-9DB9EC1313F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922" y="4595719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F8873A5-9160-4B79-B9CB-CBE583030B0E}"/>
              </a:ext>
            </a:extLst>
          </p:cNvPr>
          <p:cNvCxnSpPr>
            <a:cxnSpLocks/>
          </p:cNvCxnSpPr>
          <p:nvPr userDrawn="1"/>
        </p:nvCxnSpPr>
        <p:spPr>
          <a:xfrm>
            <a:off x="3766456" y="-16561"/>
            <a:ext cx="0" cy="687456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E4D9D5EA-266D-4541-BA3F-22BC31AAB6AA}"/>
              </a:ext>
            </a:extLst>
          </p:cNvPr>
          <p:cNvCxnSpPr/>
          <p:nvPr userDrawn="1"/>
        </p:nvCxnSpPr>
        <p:spPr>
          <a:xfrm>
            <a:off x="-1" y="1676400"/>
            <a:ext cx="121919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8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" y="0"/>
            <a:ext cx="4552333" cy="685800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33" h="6858000">
                <a:moveTo>
                  <a:pt x="0" y="0"/>
                </a:moveTo>
                <a:lnTo>
                  <a:pt x="4552333" y="9832"/>
                </a:lnTo>
                <a:lnTo>
                  <a:pt x="2225366" y="685773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4273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6252" y="3562351"/>
            <a:ext cx="4133233" cy="329565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2225366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3149291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1762125 w 4133233"/>
              <a:gd name="connsiteY0" fmla="*/ 37793 h 3333443"/>
              <a:gd name="connsiteX1" fmla="*/ 4133233 w 4133233"/>
              <a:gd name="connsiteY1" fmla="*/ 0 h 3333443"/>
              <a:gd name="connsiteX2" fmla="*/ 3149291 w 4133233"/>
              <a:gd name="connsiteY2" fmla="*/ 3333175 h 3333443"/>
              <a:gd name="connsiteX3" fmla="*/ 0 w 4133233"/>
              <a:gd name="connsiteY3" fmla="*/ 3333443 h 3333443"/>
              <a:gd name="connsiteX4" fmla="*/ 1762125 w 413323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673041 w 3656983"/>
              <a:gd name="connsiteY2" fmla="*/ 3333175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873066 w 3656983"/>
              <a:gd name="connsiteY2" fmla="*/ 3323650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4133233"/>
              <a:gd name="connsiteY0" fmla="*/ 0 h 3295650"/>
              <a:gd name="connsiteX1" fmla="*/ 4133233 w 4133233"/>
              <a:gd name="connsiteY1" fmla="*/ 307 h 3295650"/>
              <a:gd name="connsiteX2" fmla="*/ 2873066 w 4133233"/>
              <a:gd name="connsiteY2" fmla="*/ 3285857 h 3295650"/>
              <a:gd name="connsiteX3" fmla="*/ 0 w 4133233"/>
              <a:gd name="connsiteY3" fmla="*/ 3295650 h 3295650"/>
              <a:gd name="connsiteX4" fmla="*/ 1285875 w 4133233"/>
              <a:gd name="connsiteY4" fmla="*/ 0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233" h="3295650">
                <a:moveTo>
                  <a:pt x="1285875" y="0"/>
                </a:moveTo>
                <a:lnTo>
                  <a:pt x="4133233" y="307"/>
                </a:lnTo>
                <a:lnTo>
                  <a:pt x="2873066" y="3285857"/>
                </a:lnTo>
                <a:lnTo>
                  <a:pt x="0" y="3295650"/>
                </a:lnTo>
                <a:lnTo>
                  <a:pt x="1285875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52058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F5EB3F05-D570-4C10-88F4-F6BC15CF1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2700"/>
            <a:ext cx="7080595" cy="6870700"/>
          </a:xfrm>
          <a:custGeom>
            <a:avLst/>
            <a:gdLst>
              <a:gd name="connsiteX0" fmla="*/ 0 w 7080595"/>
              <a:gd name="connsiteY0" fmla="*/ 0 h 6870700"/>
              <a:gd name="connsiteX1" fmla="*/ 7080595 w 7080595"/>
              <a:gd name="connsiteY1" fmla="*/ 0 h 6870700"/>
              <a:gd name="connsiteX2" fmla="*/ 7080595 w 7080595"/>
              <a:gd name="connsiteY2" fmla="*/ 1883211 h 6870700"/>
              <a:gd name="connsiteX3" fmla="*/ 4515477 w 7080595"/>
              <a:gd name="connsiteY3" fmla="*/ 1883211 h 6870700"/>
              <a:gd name="connsiteX4" fmla="*/ 4515477 w 7080595"/>
              <a:gd name="connsiteY4" fmla="*/ 6870700 h 6870700"/>
              <a:gd name="connsiteX5" fmla="*/ 2269215 w 7080595"/>
              <a:gd name="connsiteY5" fmla="*/ 6870700 h 6870700"/>
              <a:gd name="connsiteX6" fmla="*/ 2269215 w 7080595"/>
              <a:gd name="connsiteY6" fmla="*/ 1883211 h 6870700"/>
              <a:gd name="connsiteX7" fmla="*/ 0 w 7080595"/>
              <a:gd name="connsiteY7" fmla="*/ 1883211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0595" h="6870700">
                <a:moveTo>
                  <a:pt x="0" y="0"/>
                </a:moveTo>
                <a:lnTo>
                  <a:pt x="7080595" y="0"/>
                </a:lnTo>
                <a:lnTo>
                  <a:pt x="7080595" y="1883211"/>
                </a:lnTo>
                <a:lnTo>
                  <a:pt x="4515477" y="1883211"/>
                </a:lnTo>
                <a:lnTo>
                  <a:pt x="4515477" y="6870700"/>
                </a:lnTo>
                <a:lnTo>
                  <a:pt x="2269215" y="6870700"/>
                </a:lnTo>
                <a:lnTo>
                  <a:pt x="2269215" y="1883211"/>
                </a:lnTo>
                <a:lnTo>
                  <a:pt x="0" y="188321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FEA6F9E-1C21-4644-8E2A-AD5673EEA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3799" y="2318657"/>
            <a:ext cx="4203247" cy="1440996"/>
          </a:xfrm>
        </p:spPr>
        <p:txBody>
          <a:bodyPr lIns="0" rtlCol="0" anchor="b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C1D1C8A-E829-4284-AB95-2DD0C7BAA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43799" y="4147457"/>
            <a:ext cx="4203247" cy="153216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CC539CF-E024-420D-BFED-5F2212DA8CE3}"/>
              </a:ext>
            </a:extLst>
          </p:cNvPr>
          <p:cNvCxnSpPr>
            <a:cxnSpLocks/>
          </p:cNvCxnSpPr>
          <p:nvPr userDrawn="1"/>
        </p:nvCxnSpPr>
        <p:spPr>
          <a:xfrm>
            <a:off x="-1" y="4376058"/>
            <a:ext cx="70539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9738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7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AA5404BE-7C49-4381-8FC0-95A496CFB4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9B922914-E333-400C-A083-27A44BE79C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50085" y="4546575"/>
            <a:ext cx="1500624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M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486A9052-3614-4622-A421-1D20E5B311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374" y="275039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E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F3ADE3E-3D48-4C5D-9FE4-2D7A26315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380" y="903514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 dirty="0"/>
              <a:t>S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9B49215A-DBBC-4C0F-A6A8-DFB2D54643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77374" y="89707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BB770-F6A6-44A3-BCE1-BCCCC1E81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6143" y="5201920"/>
            <a:ext cx="5747657" cy="992505"/>
          </a:xfrm>
        </p:spPr>
        <p:txBody>
          <a:bodyPr rtlCol="0" anchor="ctr">
            <a:normAutofit/>
          </a:bodyPr>
          <a:lstStyle>
            <a:lvl1pPr>
              <a:defRPr sz="4800" cap="all" baseline="0"/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Графический объект 8">
            <a:extLst>
              <a:ext uri="{FF2B5EF4-FFF2-40B4-BE49-F238E27FC236}">
                <a16:creationId xmlns:a16="http://schemas.microsoft.com/office/drawing/2014/main" id="{A6A04B8C-D941-483E-B669-7436C535CE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65384" y="1857932"/>
            <a:ext cx="922101" cy="244589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8">
            <a:extLst>
              <a:ext uri="{FF2B5EF4-FFF2-40B4-BE49-F238E27FC236}">
                <a16:creationId xmlns:a16="http://schemas.microsoft.com/office/drawing/2014/main" id="{7A6DC6C6-E9EB-405C-A68E-EE8EEBBCA3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45311" y="1857400"/>
            <a:ext cx="691575" cy="8866"/>
          </a:xfrm>
          <a:custGeom>
            <a:avLst/>
            <a:gdLst>
              <a:gd name="connsiteX0" fmla="*/ 691576 w 691575"/>
              <a:gd name="connsiteY0" fmla="*/ 0 h 8866"/>
              <a:gd name="connsiteX1" fmla="*/ 0 w 691575"/>
              <a:gd name="connsiteY1" fmla="*/ 0 h 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1575" h="8866">
                <a:moveTo>
                  <a:pt x="69157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Графический объект 8">
            <a:extLst>
              <a:ext uri="{FF2B5EF4-FFF2-40B4-BE49-F238E27FC236}">
                <a16:creationId xmlns:a16="http://schemas.microsoft.com/office/drawing/2014/main" id="{028B5C16-2909-487D-BE4D-A794F3BA7A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65384" y="1857931"/>
            <a:ext cx="922101" cy="257362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54416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  <p15:guide id="3" orient="horz" pos="27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7FA4A-CE52-4DA0-8842-74FE37E2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1BCD1D-6E4A-43CA-A3D4-B104CE2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11BDA0-5B55-4A85-ACBF-31F8F3EB2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07.01.20ГГ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7AA55C-7321-4214-9297-F53B7B9E5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Набор слайдов для презентации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30C71-8F7D-4855-A35C-46C83B4BF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BBEE"/>
                </a:solidFill>
              </a:defRPr>
            </a:lvl1pPr>
          </a:lstStyle>
          <a:p>
            <a:fld id="{9FF96520-E4CE-4EAD-8ABF-1D2297D6B3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66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8" r:id="rId3"/>
    <p:sldLayoutId id="2147483667" r:id="rId4"/>
    <p:sldLayoutId id="2147483668" r:id="rId5"/>
    <p:sldLayoutId id="2147483669" r:id="rId6"/>
    <p:sldLayoutId id="2147483680" r:id="rId7"/>
    <p:sldLayoutId id="2147483670" r:id="rId8"/>
    <p:sldLayoutId id="2147483651" r:id="rId9"/>
    <p:sldLayoutId id="2147483671" r:id="rId10"/>
    <p:sldLayoutId id="2147483679" r:id="rId11"/>
    <p:sldLayoutId id="2147483677" r:id="rId12"/>
    <p:sldLayoutId id="2147483672" r:id="rId13"/>
    <p:sldLayoutId id="2147483652" r:id="rId14"/>
    <p:sldLayoutId id="2147483653" r:id="rId15"/>
    <p:sldLayoutId id="2147483650" r:id="rId16"/>
    <p:sldLayoutId id="2147483654" r:id="rId17"/>
    <p:sldLayoutId id="2147483674" r:id="rId18"/>
    <p:sldLayoutId id="2147483676" r:id="rId19"/>
    <p:sldLayoutId id="2147483673" r:id="rId20"/>
    <p:sldLayoutId id="2147483675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BBE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B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B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BB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hyperlink" Target="http://www.cbr.ru/lk_uio/?utm_source=w&amp;utm_content=pag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Word1.docx"/><Relationship Id="rId5" Type="http://schemas.openxmlformats.org/officeDocument/2006/relationships/image" Target="../media/image5.wmf"/><Relationship Id="rId4" Type="http://schemas.openxmlformats.org/officeDocument/2006/relationships/package" Target="../embeddings/_________Microsoft_Word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4849" y="3208751"/>
            <a:ext cx="8477661" cy="1881352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1" cy="3390900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дзаголовок 31">
            <a:extLst>
              <a:ext uri="{FF2B5EF4-FFF2-40B4-BE49-F238E27FC236}">
                <a16:creationId xmlns:a16="http://schemas.microsoft.com/office/drawing/2014/main" id="{F69B5076-6A18-4AD8-A2C2-DB967CF6EE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41681" y="5536144"/>
            <a:ext cx="2832428" cy="682094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id="{EE427349-2C23-4643-A4C8-552661FAA5D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14039" y="4170029"/>
            <a:ext cx="10027790" cy="1277857"/>
          </a:xfrm>
        </p:spPr>
        <p:txBody>
          <a:bodyPr rtlCol="0"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ВКЛЮЧЕНИЕ В РЕЕСТР УПРАВЛЯЮЩИХ </a:t>
            </a:r>
            <a:r>
              <a:rPr lang="ru-RU" dirty="0">
                <a:solidFill>
                  <a:schemeClr val="bg1"/>
                </a:solidFill>
              </a:rPr>
              <a:t>КОМПАНИЙ СПЕЦИАЛИЗИРОВАННЫХ ОБЩЕСТВ (УКСО)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9" b="38131"/>
          <a:stretch/>
        </p:blipFill>
        <p:spPr>
          <a:xfrm>
            <a:off x="0" y="0"/>
            <a:ext cx="12192000" cy="337457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0"/>
            <a:ext cx="12192001" cy="3390900"/>
          </a:xfrm>
          <a:prstGeom prst="rect">
            <a:avLst/>
          </a:prstGeom>
          <a:solidFill>
            <a:srgbClr val="00BBE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81" y="316041"/>
            <a:ext cx="2803525" cy="7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3971925" y="1013460"/>
            <a:ext cx="8220076" cy="584454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504825" y="6026150"/>
            <a:ext cx="552450" cy="552450"/>
            <a:chOff x="504825" y="6026150"/>
            <a:chExt cx="552450" cy="552450"/>
          </a:xfrm>
        </p:grpSpPr>
        <p:sp>
          <p:nvSpPr>
            <p:cNvPr id="28" name="Овал 27"/>
            <p:cNvSpPr/>
            <p:nvPr/>
          </p:nvSpPr>
          <p:spPr>
            <a:xfrm>
              <a:off x="504825" y="6026150"/>
              <a:ext cx="552450" cy="552450"/>
            </a:xfrm>
            <a:prstGeom prst="ellipse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 вниз 29"/>
            <p:cNvSpPr/>
            <p:nvPr/>
          </p:nvSpPr>
          <p:spPr>
            <a:xfrm>
              <a:off x="673100" y="6156324"/>
              <a:ext cx="215900" cy="250825"/>
            </a:xfrm>
            <a:prstGeom prst="downArrow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650875" y="6467475"/>
              <a:ext cx="260350" cy="0"/>
            </a:xfrm>
            <a:prstGeom prst="line">
              <a:avLst/>
            </a:prstGeom>
            <a:ln w="25400">
              <a:solidFill>
                <a:srgbClr val="00BB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Заголовок 1"/>
          <p:cNvSpPr txBox="1">
            <a:spLocks/>
          </p:cNvSpPr>
          <p:nvPr/>
        </p:nvSpPr>
        <p:spPr>
          <a:xfrm>
            <a:off x="3867708" y="1215088"/>
            <a:ext cx="8230193" cy="12691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644525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300" dirty="0" smtClean="0">
                <a:solidFill>
                  <a:schemeClr val="bg1"/>
                </a:solidFill>
              </a:rPr>
              <a:t>анкеты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в отношении каждого физического лица, имеющего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право прямо или косвенно (через подконтрольных ему лиц) самостоятельно или совместно с иными лицами, связанными с ним договорами доверительного управления имуществом, и (или) простого товарищества, и (или) поручения, и (или) акционерным соглашением, и (или) иным соглашением, предметом которого является осуществление прав, удостоверенных акциями (долями)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заявителя,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распоряжаться 10 и более процентами голосов, приходящихся на голосующие акции (доли), составляющие уставный капитал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заявителя (участник (акционер – ФЛ)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285750" marR="0" lvl="0" indent="-28575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88482" y="2685846"/>
            <a:ext cx="7903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/>
              </a:rPr>
              <a:t>Скачайте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форму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анкеты физического лица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и образец заполнения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288483" y="3085341"/>
            <a:ext cx="79035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/>
              </a:rPr>
              <a:t>Заполните анкету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в соответствии с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образцом</a:t>
            </a:r>
            <a:endParaRPr lang="ru-RU" sz="1400" dirty="0">
              <a:solidFill>
                <a:prstClr val="black"/>
              </a:solidFill>
              <a:latin typeface="Arial"/>
            </a:endParaRPr>
          </a:p>
          <a:p>
            <a:endParaRPr lang="ru-RU" sz="1400" dirty="0">
              <a:solidFill>
                <a:prstClr val="black"/>
              </a:solidFill>
              <a:latin typeface="Arial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Arial"/>
              </a:rPr>
              <a:t>Распечатайте заполненную анкету</a:t>
            </a:r>
            <a:endParaRPr lang="ru-RU" sz="1400" dirty="0">
              <a:solidFill>
                <a:prstClr val="black"/>
              </a:solidFill>
              <a:latin typeface="Arial"/>
            </a:endParaRPr>
          </a:p>
          <a:p>
            <a:endParaRPr lang="ru-RU" sz="1400" dirty="0">
              <a:solidFill>
                <a:prstClr val="black"/>
              </a:solidFill>
              <a:latin typeface="Arial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Arial"/>
              </a:rPr>
              <a:t>Заполненная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анкета подписывается лицом, в отношении которого она составлена, с указанием даты подписания</a:t>
            </a:r>
          </a:p>
          <a:p>
            <a:endParaRPr lang="ru-RU" sz="1400" dirty="0">
              <a:solidFill>
                <a:prstClr val="black"/>
              </a:solidFill>
              <a:latin typeface="Arial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Arial"/>
              </a:rPr>
              <a:t>Проставьте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на каждой анкете наименование должности, ФИО, подпись лица, осуществляющего функции единоличного исполнительного органа заявителя (уполномоченного им лица), и укажите дату подписания им анкеты</a:t>
            </a:r>
          </a:p>
        </p:txBody>
      </p:sp>
      <p:sp>
        <p:nvSpPr>
          <p:cNvPr id="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34" y="-37158"/>
            <a:ext cx="10515600" cy="1325563"/>
          </a:xfrm>
        </p:spPr>
        <p:txBody>
          <a:bodyPr/>
          <a:lstStyle/>
          <a:p>
            <a:r>
              <a:rPr lang="ru-RU" dirty="0" smtClean="0"/>
              <a:t>ПОДГОТОВКА </a:t>
            </a:r>
            <a:r>
              <a:rPr lang="ru-RU" dirty="0"/>
              <a:t>КОМПЛЕКТА </a:t>
            </a:r>
            <a:r>
              <a:rPr lang="ru-RU" dirty="0" smtClean="0"/>
              <a:t>ДОКУМЕНТОВ</a:t>
            </a:r>
            <a:br>
              <a:rPr lang="ru-RU" dirty="0" smtClean="0"/>
            </a:br>
            <a:r>
              <a:rPr lang="ru-RU" sz="1600" dirty="0" smtClean="0"/>
              <a:t>ХОЗЯЙСТВЕННОГО ОБЩЕСТВА</a:t>
            </a:r>
            <a:endParaRPr lang="ru-RU" dirty="0"/>
          </a:p>
        </p:txBody>
      </p:sp>
      <p:sp>
        <p:nvSpPr>
          <p:cNvPr id="63" name="Равнобедренный треугольник 62"/>
          <p:cNvSpPr/>
          <p:nvPr/>
        </p:nvSpPr>
        <p:spPr>
          <a:xfrm rot="5400000">
            <a:off x="4099626" y="2761890"/>
            <a:ext cx="209550" cy="155689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64" name="Равнобедренный треугольник 63"/>
          <p:cNvSpPr/>
          <p:nvPr/>
        </p:nvSpPr>
        <p:spPr>
          <a:xfrm rot="5400000">
            <a:off x="4096803" y="3159231"/>
            <a:ext cx="209550" cy="155689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65" name="Равнобедренный треугольник 64"/>
          <p:cNvSpPr/>
          <p:nvPr/>
        </p:nvSpPr>
        <p:spPr>
          <a:xfrm rot="5400000">
            <a:off x="4096803" y="3577211"/>
            <a:ext cx="209550" cy="155689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66" name="Равнобедренный треугольник 65"/>
          <p:cNvSpPr/>
          <p:nvPr/>
        </p:nvSpPr>
        <p:spPr>
          <a:xfrm rot="5400000">
            <a:off x="4096803" y="4013285"/>
            <a:ext cx="209550" cy="155689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67" name="Равнобедренный треугольник 66"/>
          <p:cNvSpPr/>
          <p:nvPr/>
        </p:nvSpPr>
        <p:spPr>
          <a:xfrm rot="5400000">
            <a:off x="4096803" y="4679049"/>
            <a:ext cx="209550" cy="155689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301625" y="1362414"/>
            <a:ext cx="3508375" cy="2539157"/>
            <a:chOff x="301625" y="1362414"/>
            <a:chExt cx="3508375" cy="2539157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433859" y="1362414"/>
              <a:ext cx="3376141" cy="2539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Схема взаимосвязей</a:t>
              </a:r>
              <a:endParaRPr lang="ru-R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Обязательство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в отношении физических лиц</a:t>
              </a:r>
              <a:endPara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в отношении юридических лиц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</a:t>
              </a:r>
              <a:r>
                <a: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ссылки</a:t>
              </a:r>
            </a:p>
          </p:txBody>
        </p:sp>
        <p:sp>
          <p:nvSpPr>
            <p:cNvPr id="72" name="Овал 71"/>
            <p:cNvSpPr/>
            <p:nvPr/>
          </p:nvSpPr>
          <p:spPr>
            <a:xfrm>
              <a:off x="301625" y="3718739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301625" y="3317643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301625" y="295999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303477" y="257492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301625" y="21939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307802" y="6021536"/>
            <a:ext cx="7884197" cy="520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ЕИО, ГБ и участником (акционером) – ФЛ заявителя </a:t>
            </a:r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одно и то же лицо целесообразно отразить всю информацию </a:t>
            </a: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одной анкете</a:t>
            </a:r>
          </a:p>
        </p:txBody>
      </p:sp>
      <p:graphicFrame>
        <p:nvGraphicFramePr>
          <p:cNvPr id="33" name="Объект 32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567400"/>
              </p:ext>
            </p:extLst>
          </p:nvPr>
        </p:nvGraphicFramePr>
        <p:xfrm>
          <a:off x="970883" y="60261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0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32" name="Объект 31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0883" y="60261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399405"/>
              </p:ext>
            </p:extLst>
          </p:nvPr>
        </p:nvGraphicFramePr>
        <p:xfrm>
          <a:off x="1763960" y="60261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1" name="Документ" showAsIcon="1" r:id="rId6" imgW="914400" imgH="771480" progId="Word.Document.12">
                  <p:embed/>
                </p:oleObj>
              </mc:Choice>
              <mc:Fallback>
                <p:oleObj name="Документ" showAsIcon="1" r:id="rId6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3960" y="60261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708113"/>
              </p:ext>
            </p:extLst>
          </p:nvPr>
        </p:nvGraphicFramePr>
        <p:xfrm>
          <a:off x="2721648" y="602138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2" name="Документ" showAsIcon="1" r:id="rId8" imgW="914400" imgH="771480" progId="Word.Document.12">
                  <p:embed/>
                </p:oleObj>
              </mc:Choice>
              <mc:Fallback>
                <p:oleObj name="Документ" showAsIcon="1" r:id="rId8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21648" y="602138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28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3971925" y="1013460"/>
            <a:ext cx="8220076" cy="584454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301625" y="1362414"/>
            <a:ext cx="3508375" cy="2539157"/>
            <a:chOff x="301625" y="1362414"/>
            <a:chExt cx="3508375" cy="2539157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433859" y="1362414"/>
              <a:ext cx="3376141" cy="2539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Схема взаимосвязей</a:t>
              </a:r>
              <a:endParaRPr lang="ru-R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Обязательство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в отношении физических лиц</a:t>
              </a:r>
              <a:endPara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в отношении юридических лиц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</a:t>
              </a:r>
              <a:r>
                <a: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ссылки</a:t>
              </a:r>
            </a:p>
          </p:txBody>
        </p:sp>
        <p:sp>
          <p:nvSpPr>
            <p:cNvPr id="57" name="Овал 56"/>
            <p:cNvSpPr/>
            <p:nvPr/>
          </p:nvSpPr>
          <p:spPr>
            <a:xfrm>
              <a:off x="301625" y="3718739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01625" y="3317643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01625" y="295999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03477" y="257492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01625" y="21939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34" y="-37158"/>
            <a:ext cx="10515600" cy="1325563"/>
          </a:xfrm>
        </p:spPr>
        <p:txBody>
          <a:bodyPr/>
          <a:lstStyle/>
          <a:p>
            <a:r>
              <a:rPr lang="ru-RU" dirty="0" smtClean="0"/>
              <a:t>ПОДГОТОВКА </a:t>
            </a:r>
            <a:r>
              <a:rPr lang="ru-RU" dirty="0"/>
              <a:t>КОМПЛЕКТА </a:t>
            </a:r>
            <a:r>
              <a:rPr lang="ru-RU" dirty="0" smtClean="0"/>
              <a:t>ДОКУМЕНТОВ</a:t>
            </a:r>
            <a:br>
              <a:rPr lang="ru-RU" dirty="0" smtClean="0"/>
            </a:br>
            <a:r>
              <a:rPr lang="ru-RU" sz="1600" dirty="0" smtClean="0"/>
              <a:t>ХОЗЯЙСТВЕННОГО ОБЩЕСТВА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3971923" y="1549400"/>
            <a:ext cx="8220075" cy="389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7" lvl="0" defTabSz="457200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dirty="0">
                <a:solidFill>
                  <a:prstClr val="black"/>
                </a:solidFill>
                <a:latin typeface="Arial"/>
              </a:rPr>
              <a:t>Копия документа, удостоверяющего личность физического лица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lvl="0" defTabSz="457200">
              <a:lnSpc>
                <a:spcPct val="107000"/>
              </a:lnSpc>
              <a:tabLst>
                <a:tab pos="9151938" algn="l"/>
              </a:tabLst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Копии трудовой книжки и иных документов, подтверждающих сведения об осуществлении трудовой деятельности*</a:t>
            </a:r>
          </a:p>
          <a:p>
            <a:pPr marL="108000" lvl="0" defTabSz="457200">
              <a:lnSpc>
                <a:spcPct val="107000"/>
              </a:lnSpc>
              <a:tabLst>
                <a:tab pos="9151938" algn="l"/>
              </a:tabLst>
            </a:pPr>
            <a:r>
              <a:rPr lang="ru-RU" sz="10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или уведомление, содержащее </a:t>
            </a:r>
            <a:r>
              <a:rPr lang="ru-RU" sz="1000" i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информацию, что данные о трудовой деятельности физического лица содержатся в информационных ресурсах </a:t>
            </a:r>
            <a:r>
              <a:rPr lang="ru-RU" sz="10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пенсионного и социального страхования Российской Федерации</a:t>
            </a:r>
            <a:r>
              <a:rPr lang="ru-RU" sz="1000" i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 (при наличии сведений о трудовой деятельности физического лица в информационных ресурсах </a:t>
            </a:r>
            <a:r>
              <a:rPr lang="ru-RU" sz="10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пенсионного и социального страхования Российской Федерации</a:t>
            </a:r>
            <a:r>
              <a:rPr lang="ru-RU" sz="1000" i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)</a:t>
            </a:r>
          </a:p>
          <a:p>
            <a:pPr marL="108000" lvl="0" defTabSz="457200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Копии документов, подтверждающих </a:t>
            </a:r>
            <a:r>
              <a:rPr lang="ru-RU" sz="1200" dirty="0">
                <a:solidFill>
                  <a:prstClr val="black"/>
                </a:solidFill>
                <a:latin typeface="Arial"/>
              </a:rPr>
              <a:t>наличие (отсутствие) неснятой или непогашенной судимости, выданные уполномоченным органом иностранного государства, и (или) документов о назначении лицу административного наказания в виде дисквалификации или об отсутствии указанного назначения, выданные уполномоченным органом иностранного государства, либо правовое заключение дипломатического представительства или иностранного лица, оказывающего юридические (консалтинговые) услуги на профессиональной основе, в котором подтверждается невозможность выдачи (получения) документов о назначении лицу административного наказания в виде дисквалификации или об отсутствии указанного назначения на территории данного иностранного государства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108000" lvl="0" defTabSz="457200">
              <a:lnSpc>
                <a:spcPct val="107000"/>
              </a:lnSpc>
            </a:pPr>
            <a:r>
              <a:rPr lang="ru-RU" sz="10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представляются в отношении иностранного гражданина или лица без гражданства, постоянно </a:t>
            </a:r>
            <a:r>
              <a:rPr lang="ru-RU" sz="1000" i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проживающим на территории иностранного государства, либо гражданином Российской Федерации, имеющим гражданство (подданство) иностранного государства, или вид на жительство, или иной действительный документ, подтверждающий право на его постоянное проживание в иностранном государстве. В случае если гражданство (подданство) изменялось, дополнительно представляются документы в отношении прежнего гражданства (подданства)</a:t>
            </a:r>
            <a:endParaRPr lang="ru-RU" sz="1000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3971924" y="1240801"/>
            <a:ext cx="8220077" cy="13561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644525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документы </a:t>
            </a:r>
            <a:r>
              <a:rPr lang="ru-RU" sz="1200" dirty="0">
                <a:solidFill>
                  <a:schemeClr val="bg1"/>
                </a:solidFill>
              </a:rPr>
              <a:t>в </a:t>
            </a:r>
            <a:r>
              <a:rPr lang="ru-RU" sz="1200" dirty="0" smtClean="0">
                <a:solidFill>
                  <a:schemeClr val="bg1"/>
                </a:solidFill>
              </a:rPr>
              <a:t>отношении участников </a:t>
            </a:r>
            <a:r>
              <a:rPr lang="ru-RU" sz="1200" dirty="0">
                <a:solidFill>
                  <a:schemeClr val="bg1"/>
                </a:solidFill>
              </a:rPr>
              <a:t>(акционеров) – ФЛ</a:t>
            </a:r>
          </a:p>
        </p:txBody>
      </p:sp>
    </p:spTree>
    <p:extLst>
      <p:ext uri="{BB962C8B-B14F-4D97-AF65-F5344CB8AC3E}">
        <p14:creationId xmlns:p14="http://schemas.microsoft.com/office/powerpoint/2010/main" val="39790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3971925" y="1013460"/>
            <a:ext cx="8220076" cy="584454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504825" y="6026150"/>
            <a:ext cx="552450" cy="552450"/>
            <a:chOff x="504825" y="6026150"/>
            <a:chExt cx="552450" cy="552450"/>
          </a:xfrm>
        </p:grpSpPr>
        <p:sp>
          <p:nvSpPr>
            <p:cNvPr id="28" name="Овал 27"/>
            <p:cNvSpPr/>
            <p:nvPr/>
          </p:nvSpPr>
          <p:spPr>
            <a:xfrm>
              <a:off x="504825" y="6026150"/>
              <a:ext cx="552450" cy="552450"/>
            </a:xfrm>
            <a:prstGeom prst="ellipse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 вниз 29"/>
            <p:cNvSpPr/>
            <p:nvPr/>
          </p:nvSpPr>
          <p:spPr>
            <a:xfrm>
              <a:off x="673100" y="6156324"/>
              <a:ext cx="215900" cy="250825"/>
            </a:xfrm>
            <a:prstGeom prst="downArrow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650875" y="6467475"/>
              <a:ext cx="260350" cy="0"/>
            </a:xfrm>
            <a:prstGeom prst="line">
              <a:avLst/>
            </a:prstGeom>
            <a:ln w="25400">
              <a:solidFill>
                <a:srgbClr val="00BB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Заголовок 1"/>
          <p:cNvSpPr txBox="1">
            <a:spLocks/>
          </p:cNvSpPr>
          <p:nvPr/>
        </p:nvSpPr>
        <p:spPr>
          <a:xfrm>
            <a:off x="3867708" y="1215088"/>
            <a:ext cx="8230193" cy="126913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644525" lvl="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bg1"/>
                </a:solidFill>
              </a:rPr>
              <a:t>анкеты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в </a:t>
            </a:r>
            <a:r>
              <a:rPr lang="ru-RU" sz="1300" dirty="0">
                <a:solidFill>
                  <a:schemeClr val="bg1"/>
                </a:solidFill>
              </a:rPr>
              <a:t>отношении каждого юридического лица, имеющего право прямо или косвенно (через подконтрольных ему лиц) самостоятельно или совместно с иными лицами, связанными с ним договорами доверительного управления имуществом, и (или) простого товарищества, и (или) поручения, и (или) акционерным соглашением, и (или) иным соглашением, предметом которого является осуществление прав, удостоверенных акциями (долями) заявителя, распоряжаться 10 и более процентами голосов, приходящихся на голосующие акции (доли), составляющие уставный капитал заявителя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88482" y="2685846"/>
            <a:ext cx="7903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/>
              </a:rPr>
              <a:t>Скачайте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форму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анкеты юридического лица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и образец заполнения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288483" y="3085341"/>
            <a:ext cx="790351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/>
              </a:rPr>
              <a:t>Заполните анкету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в соответствии с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образцом</a:t>
            </a:r>
            <a:endParaRPr lang="ru-RU" sz="1400" dirty="0">
              <a:solidFill>
                <a:prstClr val="black"/>
              </a:solidFill>
              <a:latin typeface="Arial"/>
            </a:endParaRPr>
          </a:p>
          <a:p>
            <a:endParaRPr lang="ru-RU" sz="1400" dirty="0">
              <a:solidFill>
                <a:prstClr val="black"/>
              </a:solidFill>
              <a:latin typeface="Arial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Arial"/>
              </a:rPr>
              <a:t>Распечатайте заполненную анкету</a:t>
            </a:r>
            <a:endParaRPr lang="ru-RU" sz="1400" dirty="0">
              <a:solidFill>
                <a:prstClr val="black"/>
              </a:solidFill>
              <a:latin typeface="Arial"/>
            </a:endParaRPr>
          </a:p>
          <a:p>
            <a:endParaRPr lang="ru-RU" sz="1400" dirty="0">
              <a:solidFill>
                <a:prstClr val="black"/>
              </a:solidFill>
              <a:latin typeface="Arial"/>
            </a:endParaRPr>
          </a:p>
          <a:p>
            <a:r>
              <a:rPr lang="ru-RU" sz="1400" dirty="0">
                <a:solidFill>
                  <a:prstClr val="black"/>
                </a:solidFill>
                <a:latin typeface="Arial"/>
              </a:rPr>
              <a:t>Проставьте на анкете ФИО и подпись лица, осуществляющего функции единоличного исполнительного органа анкетируемого юридического лица (уполномоченного им лица), и укажите дату подписания им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анкеты</a:t>
            </a:r>
          </a:p>
          <a:p>
            <a:endParaRPr lang="ru-RU" sz="1400" dirty="0">
              <a:solidFill>
                <a:prstClr val="black"/>
              </a:solidFill>
              <a:latin typeface="Arial"/>
            </a:endParaRPr>
          </a:p>
          <a:p>
            <a:r>
              <a:rPr lang="ru-RU" sz="1400" dirty="0">
                <a:solidFill>
                  <a:prstClr val="black"/>
                </a:solidFill>
                <a:latin typeface="Arial"/>
              </a:rPr>
              <a:t>Проставьте на анкете наименование должности, ФИО, подпись лица, осуществляющего функции единоличного исполнительного органа заявителя (уполномоченного им лица), и укажите дату подписания им анкеты</a:t>
            </a:r>
          </a:p>
        </p:txBody>
      </p:sp>
      <p:sp>
        <p:nvSpPr>
          <p:cNvPr id="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34" y="-37158"/>
            <a:ext cx="10515600" cy="1325563"/>
          </a:xfrm>
        </p:spPr>
        <p:txBody>
          <a:bodyPr/>
          <a:lstStyle/>
          <a:p>
            <a:r>
              <a:rPr lang="ru-RU" dirty="0" smtClean="0"/>
              <a:t>ПОДГОТОВКА </a:t>
            </a:r>
            <a:r>
              <a:rPr lang="ru-RU" dirty="0"/>
              <a:t>КОМПЛЕКТА </a:t>
            </a:r>
            <a:r>
              <a:rPr lang="ru-RU" dirty="0" smtClean="0"/>
              <a:t>ДОКУМЕНТОВ</a:t>
            </a:r>
            <a:br>
              <a:rPr lang="ru-RU" dirty="0" smtClean="0"/>
            </a:br>
            <a:r>
              <a:rPr lang="ru-RU" sz="1600" dirty="0" smtClean="0"/>
              <a:t>ХОЗЯЙСТВЕННОГО ОБЩЕСТВА</a:t>
            </a:r>
            <a:endParaRPr lang="ru-RU" dirty="0"/>
          </a:p>
        </p:txBody>
      </p:sp>
      <p:sp>
        <p:nvSpPr>
          <p:cNvPr id="63" name="Равнобедренный треугольник 62"/>
          <p:cNvSpPr/>
          <p:nvPr/>
        </p:nvSpPr>
        <p:spPr>
          <a:xfrm rot="5400000">
            <a:off x="4099626" y="2761890"/>
            <a:ext cx="209550" cy="155689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64" name="Равнобедренный треугольник 63"/>
          <p:cNvSpPr/>
          <p:nvPr/>
        </p:nvSpPr>
        <p:spPr>
          <a:xfrm rot="5400000">
            <a:off x="4096803" y="3159231"/>
            <a:ext cx="209550" cy="155689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65" name="Равнобедренный треугольник 64"/>
          <p:cNvSpPr/>
          <p:nvPr/>
        </p:nvSpPr>
        <p:spPr>
          <a:xfrm rot="5400000">
            <a:off x="4096803" y="3577211"/>
            <a:ext cx="209550" cy="155689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66" name="Равнобедренный треугольник 65"/>
          <p:cNvSpPr/>
          <p:nvPr/>
        </p:nvSpPr>
        <p:spPr>
          <a:xfrm rot="5400000">
            <a:off x="4096803" y="4013285"/>
            <a:ext cx="209550" cy="155689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67" name="Равнобедренный треугольник 66"/>
          <p:cNvSpPr/>
          <p:nvPr/>
        </p:nvSpPr>
        <p:spPr>
          <a:xfrm rot="5400000">
            <a:off x="4096803" y="4867220"/>
            <a:ext cx="209550" cy="155689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29" name="Объект 28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582864"/>
              </p:ext>
            </p:extLst>
          </p:nvPr>
        </p:nvGraphicFramePr>
        <p:xfrm>
          <a:off x="1040078" y="6026150"/>
          <a:ext cx="967921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6" name="Документ" showAsIcon="1" r:id="rId4" imgW="914400" imgH="792360" progId="Word.Document.12">
                  <p:embed/>
                </p:oleObj>
              </mc:Choice>
              <mc:Fallback>
                <p:oleObj name="Документ" showAsIcon="1" r:id="rId4" imgW="914400" imgH="792360" progId="Word.Document.12">
                  <p:embed/>
                  <p:pic>
                    <p:nvPicPr>
                      <p:cNvPr id="25" name="Объект 24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0078" y="6026150"/>
                        <a:ext cx="967921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97952"/>
              </p:ext>
            </p:extLst>
          </p:nvPr>
        </p:nvGraphicFramePr>
        <p:xfrm>
          <a:off x="1881326" y="6026150"/>
          <a:ext cx="967921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7" name="Документ" showAsIcon="1" r:id="rId6" imgW="914400" imgH="792360" progId="Word.Document.12">
                  <p:embed/>
                </p:oleObj>
              </mc:Choice>
              <mc:Fallback>
                <p:oleObj name="Документ" showAsIcon="1" r:id="rId6" imgW="914400" imgH="792360" progId="Word.Document.12">
                  <p:embed/>
                  <p:pic>
                    <p:nvPicPr>
                      <p:cNvPr id="26" name="Объект 25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81326" y="6026150"/>
                        <a:ext cx="967921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Группа 50"/>
          <p:cNvGrpSpPr/>
          <p:nvPr/>
        </p:nvGrpSpPr>
        <p:grpSpPr>
          <a:xfrm>
            <a:off x="301625" y="1362414"/>
            <a:ext cx="3508375" cy="2723823"/>
            <a:chOff x="301625" y="1362414"/>
            <a:chExt cx="3508375" cy="2723823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433859" y="1362414"/>
              <a:ext cx="3376141" cy="2723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Схема взаимосвязей</a:t>
              </a:r>
              <a:endParaRPr lang="ru-R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Обязательство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в отношении физических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в отношении юридических </a:t>
              </a: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лиц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</a:t>
              </a:r>
              <a:r>
                <a: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ссылки</a:t>
              </a:r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1625" y="387264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301625" y="352586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01625" y="2959990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3477" y="25749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01625" y="21939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551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4325" y="16383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dirty="0"/>
              <a:t>НАПРАВЛЕНИЕ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81450" y="1354281"/>
            <a:ext cx="8210550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Зарегистрируйтесь в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личном кабинете участника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информационного обмена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Банка России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Откройте и заполните экранную форму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«4010 Соискатели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Прикрепите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к заполненной экранной форме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Отправьте документы в Банк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4213226" y="14382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4213224" y="2106613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4213224" y="256540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4213224" y="304147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01625" y="1362414"/>
            <a:ext cx="3508375" cy="2539157"/>
            <a:chOff x="301625" y="1362414"/>
            <a:chExt cx="3508375" cy="2539157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33859" y="1362414"/>
              <a:ext cx="3376141" cy="2539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Схема взаимосвязей</a:t>
              </a:r>
              <a:endParaRPr lang="ru-R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Обязательство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в отношении физических лиц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в отношении юридических лиц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</a:t>
              </a: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</a:t>
              </a:r>
              <a:r>
                <a: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ссылки</a:t>
              </a:r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1625" y="3718739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1625" y="3317643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01625" y="295999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03477" y="25749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01625" y="21939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3971925" y="5146353"/>
            <a:ext cx="6971392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направления Банком России запроса о представлении документов – со дня получения Банком России всех документов в соответствии с указанным запросом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456900" y="3405744"/>
            <a:ext cx="69379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включении (об отказе во включении) в реестр УКСО принимается Банком России в срок, не превышающий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рабочих дней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 дня представления в Банк России заявления о включении организации в реестр УКСО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27792" y="3506308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23" name="Объект 22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586548"/>
              </p:ext>
            </p:extLst>
          </p:nvPr>
        </p:nvGraphicFramePr>
        <p:xfrm>
          <a:off x="1198562" y="602615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Документ" showAsIcon="1" r:id="rId5" imgW="914400" imgH="792360" progId="Word.Document.12">
                  <p:embed/>
                </p:oleObj>
              </mc:Choice>
              <mc:Fallback>
                <p:oleObj name="Документ" showAsIcon="1" r:id="rId5" imgW="914400" imgH="792360" progId="Word.Document.12">
                  <p:embed/>
                  <p:pic>
                    <p:nvPicPr>
                      <p:cNvPr id="42" name="Объект 41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8562" y="602615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Группа 23"/>
          <p:cNvGrpSpPr/>
          <p:nvPr/>
        </p:nvGrpSpPr>
        <p:grpSpPr>
          <a:xfrm>
            <a:off x="504825" y="6026150"/>
            <a:ext cx="552450" cy="552450"/>
            <a:chOff x="504825" y="6026150"/>
            <a:chExt cx="552450" cy="552450"/>
          </a:xfrm>
        </p:grpSpPr>
        <p:sp>
          <p:nvSpPr>
            <p:cNvPr id="41" name="Овал 40"/>
            <p:cNvSpPr/>
            <p:nvPr/>
          </p:nvSpPr>
          <p:spPr>
            <a:xfrm>
              <a:off x="504825" y="6026150"/>
              <a:ext cx="552450" cy="552450"/>
            </a:xfrm>
            <a:prstGeom prst="ellipse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трелка вниз 41"/>
            <p:cNvSpPr/>
            <p:nvPr/>
          </p:nvSpPr>
          <p:spPr>
            <a:xfrm>
              <a:off x="673100" y="6156324"/>
              <a:ext cx="215900" cy="250825"/>
            </a:xfrm>
            <a:prstGeom prst="downArrow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650875" y="6467475"/>
              <a:ext cx="260350" cy="0"/>
            </a:xfrm>
            <a:prstGeom prst="line">
              <a:avLst/>
            </a:prstGeom>
            <a:ln w="25400">
              <a:solidFill>
                <a:srgbClr val="00BB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Прямоугольник 43"/>
          <p:cNvSpPr/>
          <p:nvPr/>
        </p:nvSpPr>
        <p:spPr>
          <a:xfrm>
            <a:off x="4456900" y="4476182"/>
            <a:ext cx="7283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solidFill>
                  <a:schemeClr val="bg1"/>
                </a:solidFill>
              </a:rPr>
              <a:t>Проверьте </a:t>
            </a:r>
            <a:r>
              <a:rPr lang="ru-RU" sz="1400" dirty="0">
                <a:solidFill>
                  <a:schemeClr val="bg1"/>
                </a:solidFill>
              </a:rPr>
              <a:t>комплектность по перечню документов, представляемых в Банк России для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включения в реестр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УКСО</a:t>
            </a:r>
            <a:endParaRPr lang="ru-RU" sz="14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45" name="Равнобедренный треугольник 44"/>
          <p:cNvSpPr/>
          <p:nvPr/>
        </p:nvSpPr>
        <p:spPr>
          <a:xfrm rot="5400000">
            <a:off x="4227792" y="4567365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12192000" cy="3394666"/>
            <a:chOff x="12872720" y="2937872"/>
            <a:chExt cx="12192000" cy="339466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4" b="22648"/>
            <a:stretch/>
          </p:blipFill>
          <p:spPr>
            <a:xfrm>
              <a:off x="12877800" y="2941637"/>
              <a:ext cx="12184380" cy="3390901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12872720" y="2937872"/>
              <a:ext cx="12192000" cy="3392488"/>
            </a:xfrm>
            <a:prstGeom prst="rect">
              <a:avLst/>
            </a:prstGeom>
            <a:solidFill>
              <a:srgbClr val="00BBEE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 txBox="1">
            <a:spLocks/>
          </p:cNvSpPr>
          <p:nvPr/>
        </p:nvSpPr>
        <p:spPr>
          <a:xfrm>
            <a:off x="1416050" y="-66675"/>
            <a:ext cx="10515600" cy="924808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ссылки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29839" y="3845673"/>
            <a:ext cx="2976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>
                    <a:lumMod val="50000"/>
                  </a:prstClr>
                </a:solidFill>
                <a:latin typeface="Arial"/>
              </a:rPr>
              <a:t>Личный кабинет участника информационного обмена </a:t>
            </a:r>
          </a:p>
          <a:p>
            <a:r>
              <a:rPr lang="ru-RU" sz="1400" dirty="0" smtClean="0">
                <a:solidFill>
                  <a:prstClr val="black">
                    <a:lumMod val="50000"/>
                  </a:prstClr>
                </a:solidFill>
                <a:latin typeface="Arial"/>
              </a:rPr>
              <a:t>для подачи в Банк России комплекта документов</a:t>
            </a:r>
            <a:endParaRPr lang="ru-RU" sz="1400" dirty="0">
              <a:solidFill>
                <a:prstClr val="black">
                  <a:lumMod val="50000"/>
                </a:prstClr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53964" y="5640250"/>
            <a:ext cx="2372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>
                    <a:lumMod val="50000"/>
                  </a:prstClr>
                </a:solidFill>
                <a:latin typeface="Arial"/>
              </a:rPr>
              <a:t>Реестры Банка России</a:t>
            </a:r>
            <a:endParaRPr lang="ru-RU" sz="1400" dirty="0">
              <a:solidFill>
                <a:prstClr val="black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29" y="5248479"/>
            <a:ext cx="1091320" cy="10913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28" y="3777067"/>
            <a:ext cx="1091321" cy="10913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65" y="3788534"/>
            <a:ext cx="1068387" cy="106838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453964" y="4061116"/>
            <a:ext cx="2637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>
                    <a:lumMod val="50000"/>
                  </a:prstClr>
                </a:solidFill>
                <a:latin typeface="Arial"/>
              </a:rPr>
              <a:t>Навигатор по процедуре допуска</a:t>
            </a:r>
            <a:endParaRPr lang="ru-RU" sz="1400" dirty="0">
              <a:solidFill>
                <a:prstClr val="black">
                  <a:lumMod val="50000"/>
                </a:prstClr>
              </a:solidFill>
              <a:latin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29839" y="5482063"/>
            <a:ext cx="2593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>
                    <a:lumMod val="50000"/>
                  </a:prstClr>
                </a:solidFill>
                <a:latin typeface="Arial"/>
              </a:rPr>
              <a:t>Решения Банка России </a:t>
            </a:r>
            <a:br>
              <a:rPr lang="ru-RU" sz="1400" dirty="0" smtClean="0">
                <a:solidFill>
                  <a:prstClr val="black">
                    <a:lumMod val="50000"/>
                  </a:prstClr>
                </a:solidFill>
                <a:latin typeface="Arial"/>
              </a:rPr>
            </a:br>
            <a:r>
              <a:rPr lang="ru-RU" sz="1400" dirty="0" smtClean="0">
                <a:solidFill>
                  <a:prstClr val="black">
                    <a:lumMod val="50000"/>
                  </a:prstClr>
                </a:solidFill>
                <a:latin typeface="Arial"/>
              </a:rPr>
              <a:t>в отношении участников финансового рынка</a:t>
            </a:r>
            <a:endParaRPr lang="ru-RU" sz="1400" dirty="0">
              <a:solidFill>
                <a:prstClr val="black">
                  <a:lumMod val="50000"/>
                </a:prstClr>
              </a:solidFill>
              <a:latin typeface="Arial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10" y="5255146"/>
            <a:ext cx="1192499" cy="119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327030" y="3594913"/>
            <a:ext cx="802807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 разработано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оптимизации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прохождения процедуры получения права на осуществление деятельности управляющей компании специализированного общества (включение в реестр управляющих компаний специализированных обществ в соответствии с Указанием Банка России от 29.06.2022</a:t>
            </a:r>
            <a:b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6176-У*)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0" y="0"/>
            <a:ext cx="12195174" cy="3416304"/>
            <a:chOff x="9655176" y="-4521201"/>
            <a:chExt cx="12195174" cy="3416304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5" b="10573"/>
            <a:stretch/>
          </p:blipFill>
          <p:spPr>
            <a:xfrm>
              <a:off x="9658349" y="-4521201"/>
              <a:ext cx="12192001" cy="3402694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9655176" y="-4521199"/>
              <a:ext cx="12192000" cy="3416302"/>
            </a:xfrm>
            <a:prstGeom prst="rect">
              <a:avLst/>
            </a:prstGeom>
            <a:solidFill>
              <a:srgbClr val="00BBE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16050" y="130313"/>
            <a:ext cx="6501493" cy="7322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7029" y="6235735"/>
            <a:ext cx="8028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000" i="1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Указание Банка России от 29.06.2022 № 6176-У «О порядке включения Банком России организаций в реестр управляющих компаний специализированных обществ и порядке исключения Банком России организаций из указанного реестра»</a:t>
            </a:r>
          </a:p>
        </p:txBody>
      </p:sp>
    </p:spTree>
    <p:extLst>
      <p:ext uri="{BB962C8B-B14F-4D97-AF65-F5344CB8AC3E}">
        <p14:creationId xmlns:p14="http://schemas.microsoft.com/office/powerpoint/2010/main" val="38843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13932" y="1155152"/>
            <a:ext cx="8220075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следующих типов заявителя: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правляющий*;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>
              <a:lnSpc>
                <a:spcPct val="107000"/>
              </a:lnSpc>
            </a:pP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профессиональный участник рынка ценных бумаг, осуществляющий деятельность по управлению ценными бумагами в соответствии со статьей 5 Федерального закона </a:t>
            </a:r>
            <a:b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22.04.1996 № 39-ФЗ «О рынке ценных бумаг»</a:t>
            </a:r>
            <a:endParaRPr lang="en-US" sz="1200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правляющая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(ИФ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паевого инвестиционного фонда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(ПИФ), негосударственного пенсионного фонда (НПФ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123734" y="-38100"/>
            <a:ext cx="10515600" cy="1325563"/>
          </a:xfrm>
        </p:spPr>
        <p:txBody>
          <a:bodyPr/>
          <a:lstStyle/>
          <a:p>
            <a:r>
              <a:rPr lang="ru-RU" dirty="0" smtClean="0"/>
              <a:t>ПОДГОТОВКА ЗАЯВЛЕНИЯ</a:t>
            </a:r>
            <a:endParaRPr lang="ru-RU" dirty="0"/>
          </a:p>
        </p:txBody>
      </p:sp>
      <p:graphicFrame>
        <p:nvGraphicFramePr>
          <p:cNvPr id="28" name="Объект 27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239630"/>
              </p:ext>
            </p:extLst>
          </p:nvPr>
        </p:nvGraphicFramePr>
        <p:xfrm>
          <a:off x="2112666" y="6033452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" name="Документ" showAsIcon="1" r:id="rId4" imgW="914400" imgH="792360" progId="Word.Document.12">
                  <p:embed/>
                </p:oleObj>
              </mc:Choice>
              <mc:Fallback>
                <p:oleObj name="Документ" showAsIcon="1" r:id="rId4" imgW="914400" imgH="792360" progId="Word.Document.12">
                  <p:embed/>
                  <p:pic>
                    <p:nvPicPr>
                      <p:cNvPr id="10" name="Объект 9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666" y="6033452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>
            <a:hlinkClick r:id="" action="ppaction://ole?verb=1"/>
            <a:hlinkHover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969985"/>
              </p:ext>
            </p:extLst>
          </p:nvPr>
        </p:nvGraphicFramePr>
        <p:xfrm>
          <a:off x="1198266" y="6026150"/>
          <a:ext cx="914400" cy="806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" name="Документ" showAsIcon="1" r:id="rId6" imgW="914400" imgH="792360" progId="Word.Document.12">
                  <p:embed/>
                </p:oleObj>
              </mc:Choice>
              <mc:Fallback>
                <p:oleObj name="Документ" showAsIcon="1" r:id="rId6" imgW="914400" imgH="792360" progId="Word.Document.12">
                  <p:embed/>
                  <p:pic>
                    <p:nvPicPr>
                      <p:cNvPr id="13" name="Объект 12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8266" y="6026150"/>
                        <a:ext cx="914400" cy="806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3971925" y="3498851"/>
            <a:ext cx="7758792" cy="21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 заявления и образец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заполнения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в соответствии с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образцом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Распечатайте заполненное заявление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Проставьте наименование должности, ФИО, подпись лица, осуществляющего функции единоличного исполнительного органа заявителя (уполномоченного им лица), и укажите дату подписания им заявления</a:t>
            </a: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4203701" y="358284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4203700" y="404004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 rot="5400000">
            <a:off x="4203700" y="449724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4" name="Равнобедренный треугольник 33"/>
          <p:cNvSpPr/>
          <p:nvPr/>
        </p:nvSpPr>
        <p:spPr>
          <a:xfrm rot="5400000">
            <a:off x="4203699" y="495444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01625" y="1362414"/>
            <a:ext cx="3508375" cy="2539157"/>
            <a:chOff x="301625" y="1362414"/>
            <a:chExt cx="3508375" cy="2539157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33859" y="1362414"/>
              <a:ext cx="3376141" cy="2539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Схема взаимосвязей</a:t>
              </a:r>
              <a:endParaRPr lang="ru-R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Обязательство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в отношении физических лиц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в отношении юридических лиц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</a:t>
              </a:r>
              <a:r>
                <a: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ссылки</a:t>
              </a:r>
            </a:p>
          </p:txBody>
        </p:sp>
        <p:sp>
          <p:nvSpPr>
            <p:cNvPr id="36" name="Овал 35"/>
            <p:cNvSpPr/>
            <p:nvPr/>
          </p:nvSpPr>
          <p:spPr>
            <a:xfrm>
              <a:off x="301625" y="3718739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01625" y="3317643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1625" y="295999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3477" y="25749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1625" y="21939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446328" y="5935665"/>
            <a:ext cx="7745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</a:t>
            </a: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реестр </a:t>
            </a:r>
            <a:r>
              <a:rPr lang="ru-R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УКСО вышеуказанных типов заявителей осуществляется на основании заявления 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0772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17048" y="1160318"/>
            <a:ext cx="775879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следующего типа заявителя: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озяйственное общество</a:t>
            </a:r>
          </a:p>
        </p:txBody>
      </p:sp>
      <p:sp>
        <p:nvSpPr>
          <p:cNvPr id="19" name="Овал 18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123734" y="-38100"/>
            <a:ext cx="10515600" cy="1325563"/>
          </a:xfrm>
        </p:spPr>
        <p:txBody>
          <a:bodyPr/>
          <a:lstStyle/>
          <a:p>
            <a:r>
              <a:rPr lang="ru-RU" dirty="0" smtClean="0"/>
              <a:t>ПОДГОТОВКА ЗАЯВЛЕНИЯ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971925" y="1905791"/>
            <a:ext cx="7758792" cy="21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 заявления и образец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заполнения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в соответствии с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образцом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Распечатайте заполненное заявление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Проставьте наименование должности, ФИО, подпись лица, осуществляющего функции единоличного исполнительного органа заявителя (уполномоченного им лица), и укажите дату подписания им заявления</a:t>
            </a: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4203701" y="198978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4203700" y="244698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 rot="5400000">
            <a:off x="4203700" y="290418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4" name="Равнобедренный треугольник 33"/>
          <p:cNvSpPr/>
          <p:nvPr/>
        </p:nvSpPr>
        <p:spPr>
          <a:xfrm rot="5400000">
            <a:off x="4203699" y="336138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29" name="Объект 28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510052"/>
              </p:ext>
            </p:extLst>
          </p:nvPr>
        </p:nvGraphicFramePr>
        <p:xfrm>
          <a:off x="1203325" y="6031481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" name="Документ" showAsIcon="1" r:id="rId4" imgW="914400" imgH="792360" progId="Word.Document.12">
                  <p:embed/>
                </p:oleObj>
              </mc:Choice>
              <mc:Fallback>
                <p:oleObj name="Документ" showAsIcon="1" r:id="rId4" imgW="914400" imgH="792360" progId="Word.Document.12">
                  <p:embed/>
                  <p:pic>
                    <p:nvPicPr>
                      <p:cNvPr id="6" name="Объект 5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3325" y="6031481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102986"/>
              </p:ext>
            </p:extLst>
          </p:nvPr>
        </p:nvGraphicFramePr>
        <p:xfrm>
          <a:off x="2104130" y="602877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7" name="Документ" showAsIcon="1" r:id="rId6" imgW="914400" imgH="792360" progId="Word.Document.12">
                  <p:embed/>
                </p:oleObj>
              </mc:Choice>
              <mc:Fallback>
                <p:oleObj name="Документ" showAsIcon="1" r:id="rId6" imgW="914400" imgH="792360" progId="Word.Document.12">
                  <p:embed/>
                  <p:pic>
                    <p:nvPicPr>
                      <p:cNvPr id="9" name="Объект 8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04130" y="602877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Группа 46"/>
          <p:cNvGrpSpPr/>
          <p:nvPr/>
        </p:nvGrpSpPr>
        <p:grpSpPr>
          <a:xfrm>
            <a:off x="301625" y="1362414"/>
            <a:ext cx="3508375" cy="2539157"/>
            <a:chOff x="301625" y="1362414"/>
            <a:chExt cx="3508375" cy="2539157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33859" y="1362414"/>
              <a:ext cx="3376141" cy="2539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Схема взаимосвязей</a:t>
              </a:r>
              <a:endParaRPr lang="ru-R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Обязательство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в отношении физических лиц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в отношении юридических лиц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</a:t>
              </a:r>
              <a:r>
                <a: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ссылки</a:t>
              </a:r>
            </a:p>
          </p:txBody>
        </p:sp>
        <p:sp>
          <p:nvSpPr>
            <p:cNvPr id="51" name="Овал 50"/>
            <p:cNvSpPr/>
            <p:nvPr/>
          </p:nvSpPr>
          <p:spPr>
            <a:xfrm>
              <a:off x="301625" y="3718739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01625" y="3317643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1625" y="295999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303477" y="25749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01625" y="21939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3787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3971925" y="1013460"/>
            <a:ext cx="8220076" cy="584454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62858" y="1155847"/>
            <a:ext cx="822325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заявлению хозяйственного общества в Банк России представляются следующие документы: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301625" y="1362414"/>
            <a:ext cx="3508375" cy="2539157"/>
            <a:chOff x="301625" y="1362414"/>
            <a:chExt cx="3508375" cy="253915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33859" y="1362414"/>
              <a:ext cx="3376141" cy="2539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Схема взаимосвязей</a:t>
              </a:r>
              <a:endPara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Обязательство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в отношении физических лиц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в отношении юридических лиц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</a:t>
              </a:r>
              <a:r>
                <a: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ссылки</a:t>
              </a:r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1625" y="3718739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1625" y="3317643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1625" y="295999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03477" y="25749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1625" y="21939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Равнобедренный треугольник 20"/>
          <p:cNvSpPr/>
          <p:nvPr/>
        </p:nvSpPr>
        <p:spPr>
          <a:xfrm rot="5400000">
            <a:off x="4194729" y="4206875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34" y="-37158"/>
            <a:ext cx="10515600" cy="1325563"/>
          </a:xfrm>
        </p:spPr>
        <p:txBody>
          <a:bodyPr/>
          <a:lstStyle/>
          <a:p>
            <a:r>
              <a:rPr lang="ru-RU" dirty="0" smtClean="0"/>
              <a:t>ПОДГОТОВКА </a:t>
            </a:r>
            <a:r>
              <a:rPr lang="ru-RU" dirty="0"/>
              <a:t>КОМПЛЕКТА </a:t>
            </a:r>
            <a:r>
              <a:rPr lang="ru-RU" dirty="0" smtClean="0"/>
              <a:t>ДОКУМЕНТОВ</a:t>
            </a:r>
            <a:br>
              <a:rPr lang="ru-RU" dirty="0" smtClean="0"/>
            </a:br>
            <a:r>
              <a:rPr lang="ru-RU" sz="1600" dirty="0" smtClean="0"/>
              <a:t>ХОЗЯЙСТВЕННОГО ОБЩЕСТВА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862858" y="1709204"/>
            <a:ext cx="8223251" cy="21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с</a:t>
            </a:r>
            <a:r>
              <a:rPr lang="ru-RU" sz="1400" dirty="0" smtClean="0">
                <a:solidFill>
                  <a:schemeClr val="bg1"/>
                </a:solidFill>
              </a:rPr>
              <a:t>хема взаимосвязей между организацией и каждым </a:t>
            </a:r>
            <a:r>
              <a:rPr lang="ru-RU" sz="1400" dirty="0">
                <a:solidFill>
                  <a:schemeClr val="bg1"/>
                </a:solidFill>
              </a:rPr>
              <a:t>лицом, имеющим право прямо или косвенно (через подконтрольных ему лиц) самостоятельно или совместно с иными лицами, связанными с ним договорами доверительного управления имуществом, и (или) простого товарищества, и (или) поручения, и (или) акционерным соглашением, и (или) иным соглашением, предметом которого является осуществление прав, удостоверенных акциями (долями) </a:t>
            </a:r>
            <a:r>
              <a:rPr lang="ru-RU" sz="1400" dirty="0" smtClean="0">
                <a:solidFill>
                  <a:schemeClr val="bg1"/>
                </a:solidFill>
              </a:rPr>
              <a:t>организации, </a:t>
            </a:r>
            <a:r>
              <a:rPr lang="ru-RU" sz="1400" dirty="0">
                <a:solidFill>
                  <a:schemeClr val="bg1"/>
                </a:solidFill>
              </a:rPr>
              <a:t>распоряжаться 10 и более процентами голосов, приходящихся на голосующие акции (доли), составляющие </a:t>
            </a:r>
            <a:r>
              <a:rPr lang="ru-RU" sz="1400" dirty="0" smtClean="0">
                <a:solidFill>
                  <a:schemeClr val="bg1"/>
                </a:solidFill>
              </a:rPr>
              <a:t>уставный капитал организации (схема взаимосвязей);</a:t>
            </a:r>
          </a:p>
          <a:p>
            <a:pPr marL="457200" lvl="0" defTabSz="457200">
              <a:lnSpc>
                <a:spcPct val="107000"/>
              </a:lnSpc>
            </a:pP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22" name="Объект 2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581446"/>
              </p:ext>
            </p:extLst>
          </p:nvPr>
        </p:nvGraphicFramePr>
        <p:xfrm>
          <a:off x="1366541" y="602615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Документ" showAsIcon="1" r:id="rId4" imgW="914400" imgH="792360" progId="Word.Document.12">
                  <p:embed/>
                </p:oleObj>
              </mc:Choice>
              <mc:Fallback>
                <p:oleObj name="Документ" showAsIcon="1" r:id="rId4" imgW="914400" imgH="792360" progId="Word.Document.12">
                  <p:embed/>
                  <p:pic>
                    <p:nvPicPr>
                      <p:cNvPr id="2" name="Объект 1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6541" y="602615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3925417" y="3718739"/>
            <a:ext cx="8266584" cy="2108615"/>
            <a:chOff x="4133849" y="3879851"/>
            <a:chExt cx="8266584" cy="210861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133849" y="3879851"/>
              <a:ext cx="8266584" cy="322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defTabSz="457200">
                <a:lnSpc>
                  <a:spcPct val="107000"/>
                </a:lnSpc>
              </a:pP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Скачайте образцы схемы взаимосвязей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133849" y="4282550"/>
              <a:ext cx="8266584" cy="1705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defTabSz="457200">
                <a:lnSpc>
                  <a:spcPct val="107000"/>
                </a:lnSpc>
              </a:pP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Составьте схему взаимосвязей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defTabSz="457200">
                <a:lnSpc>
                  <a:spcPct val="107000"/>
                </a:lnSpc>
              </a:pP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defTabSz="457200">
                <a:lnSpc>
                  <a:spcPct val="107000"/>
                </a:lnSpc>
              </a:pP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Распечатайте составленную схему взаимосвязей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defTabSz="457200">
                <a:lnSpc>
                  <a:spcPct val="107000"/>
                </a:lnSpc>
              </a:pP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defTabSz="457200">
                <a:lnSpc>
                  <a:spcPct val="107000"/>
                </a:lnSpc>
              </a:pP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Проставьте 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наименование должности, ФИО, подпись лица, осуществляющего функции единоличного исполнительного органа заявителя (уполномоченного им лица), и укажите дату подписания им </a:t>
              </a: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схемы взаимосвязей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Равнобедренный треугольник 27"/>
          <p:cNvSpPr/>
          <p:nvPr/>
        </p:nvSpPr>
        <p:spPr>
          <a:xfrm rot="5400000">
            <a:off x="4194728" y="3782239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 rot="5400000">
            <a:off x="4194728" y="462723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 rot="5400000">
            <a:off x="4194727" y="509356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80466" y="5932269"/>
            <a:ext cx="7811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prstClr val="black"/>
                </a:solidFill>
                <a:latin typeface="Arial"/>
              </a:rPr>
              <a:t>Заявителю </a:t>
            </a:r>
            <a:r>
              <a:rPr lang="ru-RU" sz="1200" i="1" dirty="0">
                <a:solidFill>
                  <a:prstClr val="black"/>
                </a:solidFill>
                <a:latin typeface="Arial"/>
              </a:rPr>
              <a:t>– </a:t>
            </a:r>
            <a:r>
              <a:rPr lang="ru-RU" sz="1200" b="1" i="1" dirty="0">
                <a:solidFill>
                  <a:prstClr val="black"/>
                </a:solidFill>
                <a:latin typeface="Arial"/>
              </a:rPr>
              <a:t>акционерному обществу </a:t>
            </a:r>
            <a:r>
              <a:rPr lang="ru-RU" sz="1200" i="1" dirty="0" smtClean="0">
                <a:solidFill>
                  <a:prstClr val="black"/>
                </a:solidFill>
                <a:latin typeface="Arial"/>
              </a:rPr>
              <a:t>рекомендуется приложить выписку </a:t>
            </a:r>
            <a:r>
              <a:rPr lang="ru-RU" sz="1200" i="1" dirty="0">
                <a:solidFill>
                  <a:prstClr val="black"/>
                </a:solidFill>
                <a:latin typeface="Arial"/>
              </a:rPr>
              <a:t>из реестра акционеров заявителя, содержащую в том числе сведения о наличии в реестре акционеров номинальных держателей, счетов владельцев акций и наличии (отсутствии) обременений</a:t>
            </a:r>
          </a:p>
        </p:txBody>
      </p:sp>
    </p:spTree>
    <p:extLst>
      <p:ext uri="{BB962C8B-B14F-4D97-AF65-F5344CB8AC3E}">
        <p14:creationId xmlns:p14="http://schemas.microsoft.com/office/powerpoint/2010/main" val="42382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3971925" y="1013460"/>
            <a:ext cx="8220076" cy="584454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авнобедренный треугольник 20"/>
          <p:cNvSpPr/>
          <p:nvPr/>
        </p:nvSpPr>
        <p:spPr>
          <a:xfrm rot="5400000">
            <a:off x="4226742" y="348154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10000" y="1165833"/>
            <a:ext cx="822325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документ </a:t>
            </a:r>
            <a:r>
              <a:rPr lang="ru-RU" sz="1400" dirty="0">
                <a:solidFill>
                  <a:schemeClr val="bg1"/>
                </a:solidFill>
              </a:rPr>
              <a:t>организации, составленный в произвольной форме, содержащий обязательство организации о представлении </a:t>
            </a:r>
            <a:r>
              <a:rPr lang="ru-RU" sz="1400" dirty="0" smtClean="0">
                <a:solidFill>
                  <a:schemeClr val="bg1"/>
                </a:solidFill>
              </a:rPr>
              <a:t>в </a:t>
            </a:r>
            <a:r>
              <a:rPr lang="ru-RU" sz="1400" dirty="0">
                <a:solidFill>
                  <a:schemeClr val="bg1"/>
                </a:solidFill>
              </a:rPr>
              <a:t>Банк </a:t>
            </a:r>
            <a:r>
              <a:rPr lang="ru-RU" sz="1400" dirty="0" smtClean="0">
                <a:solidFill>
                  <a:schemeClr val="bg1"/>
                </a:solidFill>
              </a:rPr>
              <a:t>России изменений сведений</a:t>
            </a:r>
            <a:r>
              <a:rPr lang="ru-RU" sz="1400" dirty="0">
                <a:solidFill>
                  <a:schemeClr val="bg1"/>
                </a:solidFill>
              </a:rPr>
              <a:t>, указанных в пункте 2.9 Указания Банка России от 29.06.2022 № </a:t>
            </a:r>
            <a:r>
              <a:rPr lang="ru-RU" sz="1400" dirty="0" smtClean="0">
                <a:solidFill>
                  <a:schemeClr val="bg1"/>
                </a:solidFill>
              </a:rPr>
              <a:t>6176-У (обязательство);</a:t>
            </a:r>
            <a:endParaRPr lang="ru-RU" sz="300" spc="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Объект 25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634833"/>
              </p:ext>
            </p:extLst>
          </p:nvPr>
        </p:nvGraphicFramePr>
        <p:xfrm>
          <a:off x="1319612" y="602615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" name="Документ" showAsIcon="1" r:id="rId4" imgW="914400" imgH="792360" progId="Word.Document.12">
                  <p:embed/>
                </p:oleObj>
              </mc:Choice>
              <mc:Fallback>
                <p:oleObj name="Документ" showAsIcon="1" r:id="rId4" imgW="914400" imgH="792360" progId="Word.Document.12">
                  <p:embed/>
                  <p:pic>
                    <p:nvPicPr>
                      <p:cNvPr id="2" name="Объект 1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9612" y="602615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3971926" y="2492877"/>
            <a:ext cx="8220074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defTabSz="457200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71925" y="2963034"/>
            <a:ext cx="8220075" cy="17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defTabSz="457200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 обязательства</a:t>
            </a:r>
          </a:p>
          <a:p>
            <a:pPr marL="457200" defTabSz="457200">
              <a:lnSpc>
                <a:spcPct val="107000"/>
              </a:lnSpc>
            </a:pP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defTabSz="457200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Распечатайте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заполненную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defTabSz="457200">
              <a:lnSpc>
                <a:spcPct val="107000"/>
              </a:lnSpc>
            </a:pP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defTabSz="457200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Проставьте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должности, ФИО, подпись лица, осуществляющего функции единоличного исполнительного органа заявителя (уполномоченного им лица), и дату подписания им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 rot="5400000">
            <a:off x="4226745" y="2559778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 rot="5400000">
            <a:off x="4226741" y="301202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4" name="Равнобедренный треугольник 33"/>
          <p:cNvSpPr/>
          <p:nvPr/>
        </p:nvSpPr>
        <p:spPr>
          <a:xfrm rot="5400000">
            <a:off x="4226742" y="3951064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301625" y="1362414"/>
            <a:ext cx="3508375" cy="2539157"/>
            <a:chOff x="301625" y="1362414"/>
            <a:chExt cx="3508375" cy="2539157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433859" y="1362414"/>
              <a:ext cx="3376141" cy="2539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Схема взаимосвязей</a:t>
              </a:r>
              <a:endParaRPr lang="ru-R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Обязательство</a:t>
              </a:r>
              <a:endPara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в отношении физических лиц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в отношении юридических лиц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</a:t>
              </a:r>
              <a:r>
                <a: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ссылки</a:t>
              </a:r>
            </a:p>
          </p:txBody>
        </p:sp>
        <p:sp>
          <p:nvSpPr>
            <p:cNvPr id="49" name="Овал 48"/>
            <p:cNvSpPr/>
            <p:nvPr/>
          </p:nvSpPr>
          <p:spPr>
            <a:xfrm>
              <a:off x="301625" y="3718739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1625" y="3317643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301625" y="295999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03477" y="25749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1625" y="219392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34" y="-37158"/>
            <a:ext cx="10515600" cy="1325563"/>
          </a:xfrm>
        </p:spPr>
        <p:txBody>
          <a:bodyPr/>
          <a:lstStyle/>
          <a:p>
            <a:r>
              <a:rPr lang="ru-RU" dirty="0" smtClean="0"/>
              <a:t>ПОДГОТОВКА </a:t>
            </a:r>
            <a:r>
              <a:rPr lang="ru-RU" dirty="0"/>
              <a:t>КОМПЛЕКТА </a:t>
            </a:r>
            <a:r>
              <a:rPr lang="ru-RU" dirty="0" smtClean="0"/>
              <a:t>ДОКУМЕНТОВ</a:t>
            </a:r>
            <a:br>
              <a:rPr lang="ru-RU" dirty="0" smtClean="0"/>
            </a:br>
            <a:r>
              <a:rPr lang="ru-RU" sz="1600" dirty="0" smtClean="0"/>
              <a:t>ХОЗЯЙСТВЕННОГО ОБЩЕСТВА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1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3971925" y="1013460"/>
            <a:ext cx="8220076" cy="584454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504825" y="6026150"/>
            <a:ext cx="552450" cy="552450"/>
            <a:chOff x="504825" y="6026150"/>
            <a:chExt cx="552450" cy="552450"/>
          </a:xfrm>
        </p:grpSpPr>
        <p:sp>
          <p:nvSpPr>
            <p:cNvPr id="30" name="Овал 29"/>
            <p:cNvSpPr/>
            <p:nvPr/>
          </p:nvSpPr>
          <p:spPr>
            <a:xfrm>
              <a:off x="504825" y="6026150"/>
              <a:ext cx="552450" cy="552450"/>
            </a:xfrm>
            <a:prstGeom prst="ellipse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низ 30"/>
            <p:cNvSpPr/>
            <p:nvPr/>
          </p:nvSpPr>
          <p:spPr>
            <a:xfrm>
              <a:off x="673100" y="6156324"/>
              <a:ext cx="215900" cy="250825"/>
            </a:xfrm>
            <a:prstGeom prst="downArrow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50875" y="6467475"/>
              <a:ext cx="260350" cy="0"/>
            </a:xfrm>
            <a:prstGeom prst="line">
              <a:avLst/>
            </a:prstGeom>
            <a:ln w="25400">
              <a:solidFill>
                <a:srgbClr val="00BB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Равнобедренный треугольник 20"/>
          <p:cNvSpPr/>
          <p:nvPr/>
        </p:nvSpPr>
        <p:spPr>
          <a:xfrm rot="5400000">
            <a:off x="4220589" y="3640078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 rot="5400000">
            <a:off x="4221370" y="2744318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 rot="5400000">
            <a:off x="4220589" y="318339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4" name="Равнобедренный треугольник 33"/>
          <p:cNvSpPr/>
          <p:nvPr/>
        </p:nvSpPr>
        <p:spPr>
          <a:xfrm rot="5400000">
            <a:off x="4220587" y="232715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3971924" y="1240801"/>
            <a:ext cx="8220077" cy="13561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644525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а</a:t>
            </a:r>
            <a:r>
              <a:rPr lang="ru-RU" sz="1400" dirty="0" smtClean="0">
                <a:solidFill>
                  <a:schemeClr val="bg1"/>
                </a:solidFill>
              </a:rPr>
              <a:t>нкеты </a:t>
            </a:r>
            <a:r>
              <a:rPr lang="ru-RU" sz="1400" dirty="0">
                <a:solidFill>
                  <a:schemeClr val="bg1"/>
                </a:solidFill>
              </a:rPr>
              <a:t>в </a:t>
            </a:r>
            <a:r>
              <a:rPr lang="ru-RU" sz="1400" dirty="0" smtClean="0">
                <a:solidFill>
                  <a:schemeClr val="bg1"/>
                </a:solidFill>
              </a:rPr>
              <a:t>отношении:</a:t>
            </a:r>
          </a:p>
          <a:p>
            <a:pPr marL="644525" indent="-285750">
              <a:buFont typeface="Symbol" panose="05050102010706020507" pitchFamily="18" charset="2"/>
              <a:buChar char="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единоличного исполнительного органа;</a:t>
            </a:r>
          </a:p>
          <a:p>
            <a:pPr marL="644525" indent="-285750">
              <a:buFont typeface="Symbol" panose="05050102010706020507" pitchFamily="18" charset="2"/>
              <a:buChar char="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главного бухгалтера (лица, на которое возложены обязанности по ведению бухгалтерского учета)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971923" y="2251382"/>
            <a:ext cx="8220077" cy="2790431"/>
            <a:chOff x="3971923" y="2251382"/>
            <a:chExt cx="8220077" cy="2790431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971924" y="2661097"/>
              <a:ext cx="8220076" cy="2380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defTabSz="457200">
                <a:lnSpc>
                  <a:spcPct val="107000"/>
                </a:lnSpc>
              </a:pPr>
              <a:r>
                <a:rPr lang="ru-RU" sz="1400" dirty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Заполните </a:t>
              </a:r>
              <a:r>
                <a:rPr lang="ru-RU" sz="1400" dirty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анкеты в соответствии с </a:t>
              </a:r>
              <a:r>
                <a:rPr lang="ru-RU" sz="1400" dirty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образцами</a:t>
              </a:r>
            </a:p>
            <a:p>
              <a:pPr marL="457200" defTabSz="457200">
                <a:lnSpc>
                  <a:spcPct val="107000"/>
                </a:lnSpc>
              </a:pPr>
              <a:endPara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endParaRPr>
            </a:p>
            <a:p>
              <a:pPr marL="457200" defTabSz="457200">
                <a:lnSpc>
                  <a:spcPct val="107000"/>
                </a:lnSpc>
              </a:pPr>
              <a:r>
                <a:rPr lang="ru-RU" sz="1400" dirty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Распечатайте </a:t>
              </a:r>
              <a:r>
                <a:rPr lang="ru-RU" sz="1400" dirty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заполненные </a:t>
              </a:r>
              <a:r>
                <a:rPr lang="ru-RU" sz="1400" dirty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анкеты </a:t>
              </a:r>
              <a:endPara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endParaRPr>
            </a:p>
            <a:p>
              <a:pPr marL="457200" defTabSz="457200">
                <a:lnSpc>
                  <a:spcPct val="107000"/>
                </a:lnSpc>
              </a:pPr>
              <a:endPara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endParaRPr>
            </a:p>
            <a:p>
              <a:pPr marL="457200" defTabSz="457200">
                <a:lnSpc>
                  <a:spcPct val="107000"/>
                </a:lnSpc>
              </a:pPr>
              <a:r>
                <a:rPr lang="ru-RU" sz="1400" dirty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Заполненная анкета </a:t>
              </a:r>
              <a:r>
                <a:rPr lang="ru-RU" sz="1400" dirty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подписывается лицом, в отношении которого </a:t>
              </a:r>
              <a:r>
                <a:rPr lang="ru-RU" sz="1400" dirty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она составлена, </a:t>
              </a:r>
              <a:r>
                <a:rPr lang="ru-RU" sz="1400" dirty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с указанием даты </a:t>
              </a:r>
              <a:r>
                <a:rPr lang="ru-RU" sz="1400" dirty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подписания</a:t>
              </a:r>
            </a:p>
            <a:p>
              <a:pPr marL="457200" defTabSz="457200">
                <a:lnSpc>
                  <a:spcPct val="107000"/>
                </a:lnSpc>
              </a:pPr>
              <a:endPara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endParaRPr>
            </a:p>
            <a:p>
              <a:pPr marL="457200" defTabSz="457200">
                <a:lnSpc>
                  <a:spcPct val="107000"/>
                </a:lnSpc>
              </a:pPr>
              <a:r>
                <a:rPr lang="ru-RU" sz="1400" dirty="0" smtClean="0">
                  <a:solidFill>
                    <a:prstClr val="black"/>
                  </a:solidFill>
                  <a:latin typeface="Arial"/>
                </a:rPr>
                <a:t>Проставьте на каждой анкете наименование </a:t>
              </a:r>
              <a:r>
                <a:rPr lang="ru-RU" sz="1400" dirty="0">
                  <a:solidFill>
                    <a:prstClr val="black"/>
                  </a:solidFill>
                  <a:latin typeface="Arial"/>
                </a:rPr>
                <a:t>должности, ФИО, подпись лица, осуществляющего функции единоличного исполнительного органа заявителя (уполномоченного им лица), и укажите дату подписания </a:t>
              </a:r>
              <a:r>
                <a:rPr lang="ru-RU" sz="1400" dirty="0" smtClean="0">
                  <a:solidFill>
                    <a:prstClr val="black"/>
                  </a:solidFill>
                  <a:latin typeface="Arial"/>
                </a:rPr>
                <a:t>им анкеты</a:t>
              </a:r>
              <a:endPara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971923" y="2251382"/>
              <a:ext cx="8220075" cy="322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defTabSz="457200">
                <a:lnSpc>
                  <a:spcPct val="107000"/>
                </a:lnSpc>
              </a:pPr>
              <a:r>
                <a:rPr lang="ru-RU" sz="1400" dirty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Скачайте </a:t>
              </a:r>
              <a:r>
                <a:rPr lang="ru-RU" sz="1400" dirty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форму анкеты и </a:t>
              </a:r>
              <a:r>
                <a:rPr lang="ru-RU" sz="1400" dirty="0" smtClean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образцы заполнения</a:t>
              </a:r>
              <a:endPara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51" name="Равнобедренный треугольник 50"/>
          <p:cNvSpPr/>
          <p:nvPr/>
        </p:nvSpPr>
        <p:spPr>
          <a:xfrm rot="5400000">
            <a:off x="4220587" y="4338785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301573" y="1362414"/>
            <a:ext cx="3471125" cy="2539157"/>
            <a:chOff x="301625" y="1362414"/>
            <a:chExt cx="3508375" cy="2539157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433859" y="1362414"/>
              <a:ext cx="3376141" cy="2539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Схема взаимосвязей</a:t>
              </a:r>
              <a:endParaRPr lang="ru-R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Обязательство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в отношении физических лиц</a:t>
              </a:r>
              <a:endPara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в отношении юридических лиц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</a:t>
              </a:r>
              <a:r>
                <a: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ссылки</a:t>
              </a: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1625" y="3718739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01625" y="3317643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01625" y="295999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03477" y="257492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01625" y="21939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34" y="-37158"/>
            <a:ext cx="10515600" cy="1325563"/>
          </a:xfrm>
        </p:spPr>
        <p:txBody>
          <a:bodyPr/>
          <a:lstStyle/>
          <a:p>
            <a:r>
              <a:rPr lang="ru-RU" dirty="0" smtClean="0"/>
              <a:t>ПОДГОТОВКА </a:t>
            </a:r>
            <a:r>
              <a:rPr lang="ru-RU" dirty="0"/>
              <a:t>КОМПЛЕКТА </a:t>
            </a:r>
            <a:r>
              <a:rPr lang="ru-RU" dirty="0" smtClean="0"/>
              <a:t>ДОКУМЕНТОВ</a:t>
            </a:r>
            <a:br>
              <a:rPr lang="ru-RU" dirty="0" smtClean="0"/>
            </a:br>
            <a:r>
              <a:rPr lang="ru-RU" sz="1600" dirty="0" smtClean="0"/>
              <a:t>ХОЗЯЙСТВЕННОГО ОБЩЕСТВА</a:t>
            </a:r>
            <a:endParaRPr lang="ru-RU" dirty="0"/>
          </a:p>
        </p:txBody>
      </p:sp>
      <p:graphicFrame>
        <p:nvGraphicFramePr>
          <p:cNvPr id="8" name="Объект 7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973439"/>
              </p:ext>
            </p:extLst>
          </p:nvPr>
        </p:nvGraphicFramePr>
        <p:xfrm>
          <a:off x="970883" y="60261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4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0883" y="60261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379696"/>
              </p:ext>
            </p:extLst>
          </p:nvPr>
        </p:nvGraphicFramePr>
        <p:xfrm>
          <a:off x="1737349" y="602138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5" name="Документ" showAsIcon="1" r:id="rId6" imgW="914400" imgH="771480" progId="Word.Document.12">
                  <p:embed/>
                </p:oleObj>
              </mc:Choice>
              <mc:Fallback>
                <p:oleObj name="Документ" showAsIcon="1" r:id="rId6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7349" y="602138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747084"/>
              </p:ext>
            </p:extLst>
          </p:nvPr>
        </p:nvGraphicFramePr>
        <p:xfrm>
          <a:off x="2651749" y="602835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6" name="Документ" showAsIcon="1" r:id="rId8" imgW="914400" imgH="771480" progId="Word.Document.12">
                  <p:embed/>
                </p:oleObj>
              </mc:Choice>
              <mc:Fallback>
                <p:oleObj name="Документ" showAsIcon="1" r:id="rId8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51749" y="602835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36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3971925" y="1013460"/>
            <a:ext cx="8220076" cy="584454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971923" y="1918869"/>
            <a:ext cx="8220075" cy="455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7" defTabSz="457200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. </a:t>
            </a:r>
            <a:r>
              <a:rPr lang="ru-RU" sz="1200" dirty="0">
                <a:solidFill>
                  <a:prstClr val="black"/>
                </a:solidFill>
                <a:latin typeface="Arial"/>
              </a:rPr>
              <a:t>Копия документа, удостоверяющего личность физического </a:t>
            </a:r>
            <a:r>
              <a:rPr lang="ru-RU" sz="1200" dirty="0" smtClean="0">
                <a:solidFill>
                  <a:prstClr val="black"/>
                </a:solidFill>
                <a:latin typeface="Arial"/>
              </a:rPr>
              <a:t>лица</a:t>
            </a:r>
            <a:endParaRPr lang="ru-RU" sz="12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  <a:p>
            <a:pPr marL="108000" defTabSz="457200">
              <a:lnSpc>
                <a:spcPct val="107000"/>
              </a:lnSpc>
              <a:tabLst>
                <a:tab pos="9151938" algn="l"/>
              </a:tabLst>
            </a:pPr>
            <a:r>
              <a:rPr lang="ru-RU" sz="12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2. </a:t>
            </a:r>
            <a:r>
              <a:rPr lang="ru-RU" sz="12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Копии трудовой книжки и иных документов, подтверждающих </a:t>
            </a:r>
            <a:r>
              <a:rPr lang="ru-RU" sz="12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сведения об осуществлении трудовой </a:t>
            </a:r>
            <a:r>
              <a:rPr lang="ru-RU" sz="12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деятельности*</a:t>
            </a:r>
            <a:endParaRPr lang="ru-RU" sz="12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  <a:p>
            <a:pPr marL="108000" defTabSz="457200">
              <a:lnSpc>
                <a:spcPct val="107000"/>
              </a:lnSpc>
              <a:tabLst>
                <a:tab pos="9151938" algn="l"/>
              </a:tabLst>
            </a:pPr>
            <a:r>
              <a:rPr lang="ru-RU" sz="1000" i="1" dirty="0" smtClean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* или уведомление, содержащее </a:t>
            </a:r>
            <a:r>
              <a:rPr lang="ru-RU" sz="1000" i="1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информацию</a:t>
            </a:r>
            <a:r>
              <a:rPr lang="ru-RU" sz="1000" i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, что данные о трудовой деятельности физического лица содержатся в </a:t>
            </a:r>
            <a:r>
              <a:rPr lang="ru-RU" sz="1000" i="1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информационных ресурсах </a:t>
            </a:r>
            <a:r>
              <a:rPr lang="ru-RU" sz="1000" i="1" dirty="0" smtClean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Фонда пенсионного и социального страхования Российской Федерации</a:t>
            </a:r>
            <a:r>
              <a:rPr lang="ru-RU" sz="1000" i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 (при наличии сведений о трудовой деятельности физического лица в </a:t>
            </a:r>
            <a:r>
              <a:rPr lang="ru-RU" sz="1000" i="1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информационных ресурсах </a:t>
            </a:r>
            <a:r>
              <a:rPr lang="ru-RU" sz="1000" i="1" dirty="0" smtClean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Фонда </a:t>
            </a:r>
            <a:r>
              <a:rPr lang="ru-RU" sz="1000" i="1" dirty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пенсионного и социального страхования Российской </a:t>
            </a:r>
            <a:r>
              <a:rPr lang="ru-RU" sz="1000" i="1" dirty="0" smtClean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Федерации</a:t>
            </a:r>
            <a:r>
              <a:rPr lang="ru-RU" sz="1000" i="1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)</a:t>
            </a:r>
          </a:p>
          <a:p>
            <a:pPr marL="108000" defTabSz="457200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3. Копия документа, </a:t>
            </a:r>
            <a:r>
              <a:rPr lang="ru-RU" sz="12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подтверждающего </a:t>
            </a:r>
            <a:r>
              <a:rPr lang="ru-RU" sz="12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назначение (избрание) физического </a:t>
            </a:r>
            <a:r>
              <a:rPr lang="ru-RU" sz="12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лица на </a:t>
            </a:r>
            <a:r>
              <a:rPr lang="ru-RU" sz="12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должность (в орган управления) заявителя</a:t>
            </a:r>
            <a:endParaRPr lang="ru-RU" sz="1200" i="1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  <a:p>
            <a:pPr marL="108000" defTabSz="457200">
              <a:lnSpc>
                <a:spcPct val="107000"/>
              </a:lnSpc>
            </a:pPr>
            <a:r>
              <a:rPr lang="ru-RU" sz="12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4. Копии документов, подтверждающих </a:t>
            </a:r>
            <a:r>
              <a:rPr lang="ru-RU" sz="1200" dirty="0" smtClean="0">
                <a:solidFill>
                  <a:prstClr val="black"/>
                </a:solidFill>
                <a:latin typeface="Arial"/>
              </a:rPr>
              <a:t>наличие </a:t>
            </a:r>
            <a:r>
              <a:rPr lang="ru-RU" sz="1200" dirty="0">
                <a:solidFill>
                  <a:prstClr val="black"/>
                </a:solidFill>
                <a:latin typeface="Arial"/>
              </a:rPr>
              <a:t>(отсутствие) </a:t>
            </a:r>
            <a:r>
              <a:rPr lang="ru-RU" sz="1200" dirty="0" smtClean="0">
                <a:solidFill>
                  <a:prstClr val="black"/>
                </a:solidFill>
                <a:latin typeface="Arial"/>
              </a:rPr>
              <a:t>неснятой </a:t>
            </a:r>
            <a:r>
              <a:rPr lang="ru-RU" sz="1200" dirty="0">
                <a:solidFill>
                  <a:prstClr val="black"/>
                </a:solidFill>
                <a:latin typeface="Arial"/>
              </a:rPr>
              <a:t>или непогашенной судимости, выданные уполномоченным органом иностранного государства, и (или) </a:t>
            </a:r>
            <a:r>
              <a:rPr lang="ru-RU" sz="1200" dirty="0" smtClean="0">
                <a:solidFill>
                  <a:prstClr val="black"/>
                </a:solidFill>
                <a:latin typeface="Arial"/>
              </a:rPr>
              <a:t>документов </a:t>
            </a:r>
            <a:r>
              <a:rPr lang="ru-RU" sz="1200" dirty="0">
                <a:solidFill>
                  <a:prstClr val="black"/>
                </a:solidFill>
                <a:latin typeface="Arial"/>
              </a:rPr>
              <a:t>о назначении </a:t>
            </a:r>
            <a:r>
              <a:rPr lang="ru-RU" sz="1200" dirty="0" smtClean="0">
                <a:solidFill>
                  <a:prstClr val="black"/>
                </a:solidFill>
                <a:latin typeface="Arial"/>
              </a:rPr>
              <a:t>лицу </a:t>
            </a:r>
            <a:r>
              <a:rPr lang="ru-RU" sz="1200" dirty="0">
                <a:solidFill>
                  <a:prstClr val="black"/>
                </a:solidFill>
                <a:latin typeface="Arial"/>
              </a:rPr>
              <a:t>административного наказания в виде дисквалификации или об отсутствии указанного назначения, выданные уполномоченным органом иностранного государства, либо правовое заключение дипломатического представительства или иностранного лица, оказывающего юридические (консалтинговые) услуги на профессиональной основе, в котором подтверждается невозможность выдачи (получения) документов о назначении лицу административного наказания в виде дисквалификации или об отсутствии указанного назначения на территории данного иностранного </a:t>
            </a:r>
            <a:r>
              <a:rPr lang="ru-RU" sz="1200" dirty="0" smtClean="0">
                <a:solidFill>
                  <a:prstClr val="black"/>
                </a:solidFill>
                <a:latin typeface="Arial"/>
              </a:rPr>
              <a:t>государства</a:t>
            </a:r>
            <a:r>
              <a:rPr lang="ru-RU" sz="12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*</a:t>
            </a:r>
            <a:endParaRPr lang="ru-RU" sz="12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  <a:p>
            <a:pPr marL="108000" defTabSz="457200">
              <a:lnSpc>
                <a:spcPct val="107000"/>
              </a:lnSpc>
            </a:pPr>
            <a:r>
              <a:rPr lang="ru-RU" sz="1050" i="1" dirty="0" smtClean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* представляются </a:t>
            </a:r>
            <a:r>
              <a:rPr lang="ru-RU" sz="1050" i="1" dirty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в отношении иностранного гражданина или лица без гражданства, </a:t>
            </a:r>
            <a:r>
              <a:rPr lang="ru-RU" sz="1050" i="1" dirty="0" smtClean="0">
                <a:solidFill>
                  <a:prstClr val="white">
                    <a:lumMod val="50000"/>
                  </a:prstClr>
                </a:solidFill>
                <a:latin typeface="Arial"/>
                <a:cs typeface="Arial" panose="020B0604020202020204" pitchFamily="34" charset="0"/>
              </a:rPr>
              <a:t>постоянно </a:t>
            </a:r>
            <a:r>
              <a:rPr lang="ru-RU" sz="1050" i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проживающим на территории иностранного государства, либо гражданином Российской Федерации, имеющим гражданство (подданство) иностранного государства, или вид на жительство, или иной действительный документ, подтверждающий право на его постоянное проживание в иностранном государстве. В случае если гражданство (подданство) изменялось, дополнительно представляются документы в отношении прежнего гражданства (подданства</a:t>
            </a:r>
            <a:r>
              <a:rPr lang="ru-RU" sz="1050" i="1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)</a:t>
            </a:r>
            <a:endParaRPr lang="ru-RU" sz="1050" i="1" dirty="0" smtClean="0">
              <a:solidFill>
                <a:prstClr val="white">
                  <a:lumMod val="50000"/>
                </a:prstClr>
              </a:solidFill>
              <a:latin typeface="Arial"/>
              <a:cs typeface="Arial" panose="020B0604020202020204" pitchFamily="34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301625" y="1362414"/>
            <a:ext cx="3508375" cy="2539157"/>
            <a:chOff x="301625" y="1362414"/>
            <a:chExt cx="3508375" cy="2539157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433859" y="1362414"/>
              <a:ext cx="3376141" cy="2539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Схема взаимосвязей</a:t>
              </a:r>
              <a:endParaRPr lang="ru-R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Обязательство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в отношении физических лиц</a:t>
              </a:r>
              <a:endPara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в отношении юридических лиц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</a:t>
              </a:r>
              <a:r>
                <a: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ссылки</a:t>
              </a:r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1625" y="3718739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301625" y="3317643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301625" y="295999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303477" y="257492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301625" y="21939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34" y="-37158"/>
            <a:ext cx="10515600" cy="1325563"/>
          </a:xfrm>
        </p:spPr>
        <p:txBody>
          <a:bodyPr/>
          <a:lstStyle/>
          <a:p>
            <a:r>
              <a:rPr lang="ru-RU" dirty="0" smtClean="0"/>
              <a:t>ПОДГОТОВКА </a:t>
            </a:r>
            <a:r>
              <a:rPr lang="ru-RU" dirty="0"/>
              <a:t>КОМПЛЕКТА </a:t>
            </a:r>
            <a:r>
              <a:rPr lang="ru-RU" dirty="0" smtClean="0"/>
              <a:t>ДОКУМЕНТОВ</a:t>
            </a:r>
            <a:br>
              <a:rPr lang="ru-RU" dirty="0" smtClean="0"/>
            </a:br>
            <a:r>
              <a:rPr lang="ru-RU" sz="1600" dirty="0" smtClean="0"/>
              <a:t>ХОЗЯЙСТВЕННОГО ОБЩЕСТВА</a:t>
            </a:r>
            <a:endParaRPr lang="ru-RU" dirty="0"/>
          </a:p>
        </p:txBody>
      </p:sp>
      <p:sp>
        <p:nvSpPr>
          <p:cNvPr id="77" name="Заголовок 1"/>
          <p:cNvSpPr txBox="1">
            <a:spLocks/>
          </p:cNvSpPr>
          <p:nvPr/>
        </p:nvSpPr>
        <p:spPr>
          <a:xfrm>
            <a:off x="3971924" y="1240801"/>
            <a:ext cx="8220077" cy="13561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644525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документы </a:t>
            </a:r>
            <a:r>
              <a:rPr lang="ru-RU" sz="1200" dirty="0">
                <a:solidFill>
                  <a:schemeClr val="bg1"/>
                </a:solidFill>
              </a:rPr>
              <a:t>в </a:t>
            </a:r>
            <a:r>
              <a:rPr lang="ru-RU" sz="1200" dirty="0" smtClean="0">
                <a:solidFill>
                  <a:schemeClr val="bg1"/>
                </a:solidFill>
              </a:rPr>
              <a:t>отношении:</a:t>
            </a:r>
          </a:p>
          <a:p>
            <a:pPr marL="644525" indent="-285750">
              <a:buFont typeface="Symbol" panose="05050102010706020507" pitchFamily="18" charset="2"/>
              <a:buChar char=""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единоличного исполнительного органа;</a:t>
            </a:r>
          </a:p>
          <a:p>
            <a:pPr marL="644525" indent="-285750">
              <a:buFont typeface="Symbol" panose="05050102010706020507" pitchFamily="18" charset="2"/>
              <a:buChar char=""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главного бухгалтера (лица, на которое возложены обязанности по ведению бухгалтерского учета)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171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3971925" y="1013460"/>
            <a:ext cx="8220076" cy="584454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867708" y="2563967"/>
            <a:ext cx="8220075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defTabSz="457200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Заполните анкету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в соответствии с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образцом</a:t>
            </a:r>
          </a:p>
          <a:p>
            <a:pPr marL="457200" defTabSz="457200">
              <a:lnSpc>
                <a:spcPct val="107000"/>
              </a:lnSpc>
            </a:pPr>
            <a:endParaRPr lang="ru-RU" sz="1400" dirty="0" smtClean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  <a:p>
            <a:pPr marL="457200" defTabSz="457200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Распечатайте заполненную анкету </a:t>
            </a:r>
            <a:endParaRPr lang="ru-RU" sz="14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  <a:p>
            <a:pPr marL="457200" defTabSz="457200">
              <a:lnSpc>
                <a:spcPct val="107000"/>
              </a:lnSpc>
            </a:pPr>
            <a:endParaRPr lang="ru-RU" sz="1400" dirty="0" smtClean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  <a:p>
            <a:pPr marL="457200" defTabSz="457200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Заполненная анкета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подписывается лицом, в отношении которого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она составлена,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с указанием даты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подписания</a:t>
            </a:r>
          </a:p>
          <a:p>
            <a:pPr marL="457200" defTabSz="457200">
              <a:lnSpc>
                <a:spcPct val="107000"/>
              </a:lnSpc>
            </a:pPr>
            <a:endParaRPr lang="ru-RU" sz="1400" dirty="0" smtClean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  <a:p>
            <a:pPr marL="457200" defTabSz="457200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Проставьте на каждой анкете наименование </a:t>
            </a:r>
            <a:r>
              <a:rPr lang="ru-RU" sz="1400" dirty="0">
                <a:solidFill>
                  <a:prstClr val="black"/>
                </a:solidFill>
                <a:latin typeface="Arial"/>
              </a:rPr>
              <a:t>должности, ФИО, подпись лица, осуществляющего функции единоличного исполнительного органа заявителя (уполномоченного им лица), и укажите дату подписания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им анкеты</a:t>
            </a:r>
            <a:endParaRPr lang="ru-RU" sz="14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67708" y="2150007"/>
            <a:ext cx="8220077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defTabSz="457200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 анкеты и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заполнения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10000" y="1189799"/>
            <a:ext cx="8220075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при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наличии членов совета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директоров, членов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коллегиального исполнительного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органа подготовьте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анкету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и документы в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отношении каждого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лица в </a:t>
            </a:r>
            <a:r>
              <a:rPr lang="ru-RU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соответствии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с </a:t>
            </a:r>
            <a:r>
              <a:rPr lang="ru-RU" sz="14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  <a:hlinkClick r:id="rId4" action="ppaction://hlinksldjump"/>
              </a:rPr>
              <a:t>предыдущим слайдом</a:t>
            </a:r>
            <a:endParaRPr lang="ru-RU" sz="1100" i="1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04825" y="6026150"/>
            <a:ext cx="552450" cy="552450"/>
            <a:chOff x="504825" y="6026150"/>
            <a:chExt cx="552450" cy="552450"/>
          </a:xfrm>
        </p:grpSpPr>
        <p:sp>
          <p:nvSpPr>
            <p:cNvPr id="28" name="Овал 27"/>
            <p:cNvSpPr/>
            <p:nvPr/>
          </p:nvSpPr>
          <p:spPr>
            <a:xfrm>
              <a:off x="504825" y="6026150"/>
              <a:ext cx="552450" cy="552450"/>
            </a:xfrm>
            <a:prstGeom prst="ellipse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 вниз 29"/>
            <p:cNvSpPr/>
            <p:nvPr/>
          </p:nvSpPr>
          <p:spPr>
            <a:xfrm>
              <a:off x="673100" y="6156324"/>
              <a:ext cx="215900" cy="250825"/>
            </a:xfrm>
            <a:prstGeom prst="downArrow">
              <a:avLst/>
            </a:prstGeom>
            <a:noFill/>
            <a:ln w="25400">
              <a:solidFill>
                <a:srgbClr val="00B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650875" y="6467475"/>
              <a:ext cx="260350" cy="0"/>
            </a:xfrm>
            <a:prstGeom prst="line">
              <a:avLst/>
            </a:prstGeom>
            <a:ln w="25400">
              <a:solidFill>
                <a:srgbClr val="00BB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34" y="-37158"/>
            <a:ext cx="10515600" cy="1325563"/>
          </a:xfrm>
        </p:spPr>
        <p:txBody>
          <a:bodyPr/>
          <a:lstStyle/>
          <a:p>
            <a:r>
              <a:rPr lang="ru-RU" dirty="0" smtClean="0"/>
              <a:t>ПОДГОТОВКА </a:t>
            </a:r>
            <a:r>
              <a:rPr lang="ru-RU" dirty="0"/>
              <a:t>КОМПЛЕКТА </a:t>
            </a:r>
            <a:r>
              <a:rPr lang="ru-RU" dirty="0" smtClean="0"/>
              <a:t>ДОКУМЕНТОВ</a:t>
            </a:r>
            <a:br>
              <a:rPr lang="ru-RU" dirty="0" smtClean="0"/>
            </a:br>
            <a:r>
              <a:rPr lang="ru-RU" sz="1600" dirty="0" smtClean="0"/>
              <a:t>ХОЗЯЙСТВЕННОГО ОБЩЕСТВА</a:t>
            </a:r>
            <a:endParaRPr lang="ru-RU" dirty="0"/>
          </a:p>
        </p:txBody>
      </p:sp>
      <p:grpSp>
        <p:nvGrpSpPr>
          <p:cNvPr id="60" name="Группа 59"/>
          <p:cNvGrpSpPr/>
          <p:nvPr/>
        </p:nvGrpSpPr>
        <p:grpSpPr>
          <a:xfrm>
            <a:off x="301625" y="1362414"/>
            <a:ext cx="3508375" cy="2539157"/>
            <a:chOff x="301625" y="1362414"/>
            <a:chExt cx="3508375" cy="2539157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433859" y="1362414"/>
              <a:ext cx="3376141" cy="2539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Схема взаимосвязей</a:t>
              </a:r>
              <a:endParaRPr lang="ru-R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Обязательство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в отношении физических лиц</a:t>
              </a:r>
              <a:endPara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в отношении юридических лиц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</a:t>
              </a:r>
              <a:r>
                <a: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ссылки</a:t>
              </a:r>
            </a:p>
          </p:txBody>
        </p:sp>
        <p:sp>
          <p:nvSpPr>
            <p:cNvPr id="64" name="Овал 63"/>
            <p:cNvSpPr/>
            <p:nvPr/>
          </p:nvSpPr>
          <p:spPr>
            <a:xfrm>
              <a:off x="301625" y="3718739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301625" y="3317643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301625" y="2959990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303477" y="257492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301625" y="21939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Равнобедренный треугольник 74"/>
          <p:cNvSpPr/>
          <p:nvPr/>
        </p:nvSpPr>
        <p:spPr>
          <a:xfrm rot="5400000">
            <a:off x="4129161" y="2227898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76" name="Равнобедренный треугольник 75"/>
          <p:cNvSpPr/>
          <p:nvPr/>
        </p:nvSpPr>
        <p:spPr>
          <a:xfrm rot="5400000">
            <a:off x="4129161" y="263726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77" name="Равнобедренный треугольник 76"/>
          <p:cNvSpPr/>
          <p:nvPr/>
        </p:nvSpPr>
        <p:spPr>
          <a:xfrm rot="5400000">
            <a:off x="4129161" y="309182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78" name="Равнобедренный треугольник 77"/>
          <p:cNvSpPr/>
          <p:nvPr/>
        </p:nvSpPr>
        <p:spPr>
          <a:xfrm rot="5400000">
            <a:off x="4129159" y="3564418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79" name="Равнобедренный треугольник 78"/>
          <p:cNvSpPr/>
          <p:nvPr/>
        </p:nvSpPr>
        <p:spPr>
          <a:xfrm rot="5400000">
            <a:off x="4129159" y="4251588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32" name="Объект 3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891367"/>
              </p:ext>
            </p:extLst>
          </p:nvPr>
        </p:nvGraphicFramePr>
        <p:xfrm>
          <a:off x="970883" y="60261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2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8" name="Объект 7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0883" y="60261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998935"/>
              </p:ext>
            </p:extLst>
          </p:nvPr>
        </p:nvGraphicFramePr>
        <p:xfrm>
          <a:off x="1823741" y="602138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" name="Документ" showAsIcon="1" r:id="rId7" imgW="914400" imgH="771480" progId="Word.Document.12">
                  <p:embed/>
                </p:oleObj>
              </mc:Choice>
              <mc:Fallback>
                <p:oleObj name="Документ" showAsIcon="1" r:id="rId7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23741" y="602138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6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4C8E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0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 Deck_tm12041065_Win32_LW_v2" id="{4F206296-6CCA-437B-ABEB-95E882651B70}" vid="{35168526-4CBB-4325-9C81-5B5C83385FF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126E60-8824-40C8-9624-5890E719C527}">
  <ds:schemaRefs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17B950-985C-4D79-B0A3-FA5D2FD780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2B6A28-7094-4F7C-9CE6-FEFFCFA7E1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1913</Words>
  <Application>Microsoft Office PowerPoint</Application>
  <PresentationFormat>Широкоэкранный</PresentationFormat>
  <Paragraphs>215</Paragraphs>
  <Slides>14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Source Sans Pro</vt:lpstr>
      <vt:lpstr>Symbol</vt:lpstr>
      <vt:lpstr>Тема Office</vt:lpstr>
      <vt:lpstr>Документ</vt:lpstr>
      <vt:lpstr>ВКЛЮЧЕНИЕ В РЕЕСТР УПРАВЛЯЮЩИХ КОМПАНИЙ СПЕЦИАЛИЗИРОВАННЫХ ОБЩЕСТВ (УКСО)</vt:lpstr>
      <vt:lpstr>Цель</vt:lpstr>
      <vt:lpstr>ПОДГОТОВКА ЗАЯВЛЕНИЯ</vt:lpstr>
      <vt:lpstr>ПОДГОТОВКА ЗАЯВЛЕНИЯ</vt:lpstr>
      <vt:lpstr>ПОДГОТОВКА КОМПЛЕКТА ДОКУМЕНТОВ ХОЗЯЙСТВЕННОГО ОБЩЕСТВА</vt:lpstr>
      <vt:lpstr>ПОДГОТОВКА КОМПЛЕКТА ДОКУМЕНТОВ ХОЗЯЙСТВЕННОГО ОБЩЕСТВА</vt:lpstr>
      <vt:lpstr>ПОДГОТОВКА КОМПЛЕКТА ДОКУМЕНТОВ ХОЗЯЙСТВЕННОГО ОБЩЕСТВА</vt:lpstr>
      <vt:lpstr>ПОДГОТОВКА КОМПЛЕКТА ДОКУМЕНТОВ ХОЗЯЙСТВЕННОГО ОБЩЕСТВА</vt:lpstr>
      <vt:lpstr>ПОДГОТОВКА КОМПЛЕКТА ДОКУМЕНТОВ ХОЗЯЙСТВЕННОГО ОБЩЕСТВА</vt:lpstr>
      <vt:lpstr>ПОДГОТОВКА КОМПЛЕКТА ДОКУМЕНТОВ ХОЗЯЙСТВЕННОГО ОБЩЕСТВА</vt:lpstr>
      <vt:lpstr>ПОДГОТОВКА КОМПЛЕКТА ДОКУМЕНТОВ ХОЗЯЙСТВЕННОГО ОБЩЕСТВА</vt:lpstr>
      <vt:lpstr>ПОДГОТОВКА КОМПЛЕКТА ДОКУМЕНТОВ ХОЗЯЙСТВЕННОГО ОБЩЕСТВА</vt:lpstr>
      <vt:lpstr>НАПРАВЛЕНИЕ ДОКУМЕНТОВ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2021-07-29T04:12:45Z</dcterms:created>
  <dcterms:modified xsi:type="dcterms:W3CDTF">2025-12-17T12:38:10Z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