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5" r:id="rId5"/>
    <p:sldId id="310" r:id="rId6"/>
    <p:sldId id="327" r:id="rId7"/>
    <p:sldId id="303" r:id="rId8"/>
    <p:sldId id="304" r:id="rId9"/>
    <p:sldId id="305" r:id="rId10"/>
    <p:sldId id="328" r:id="rId11"/>
    <p:sldId id="307" r:id="rId12"/>
    <p:sldId id="323" r:id="rId13"/>
    <p:sldId id="329" r:id="rId14"/>
    <p:sldId id="330" r:id="rId15"/>
    <p:sldId id="331" r:id="rId16"/>
    <p:sldId id="313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1" r:id="rId25"/>
    <p:sldId id="297" r:id="rId26"/>
  </p:sldIdLst>
  <p:sldSz cx="12192000" cy="6858000"/>
  <p:notesSz cx="6797675" cy="985678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B7B8B9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0" autoAdjust="0"/>
    <p:restoredTop sz="91977" autoAdjust="0"/>
  </p:normalViewPr>
  <p:slideViewPr>
    <p:cSldViewPr snapToGrid="0">
      <p:cViewPr varScale="1">
        <p:scale>
          <a:sx n="106" d="100"/>
          <a:sy n="106" d="100"/>
        </p:scale>
        <p:origin x="750" y="108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16.12.2025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160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0338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913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297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8940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82314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519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46865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0333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5471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85811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9649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785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179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263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078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905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hyperlink" Target="http://www.cbr.ru/lk_uio/?utm_source=w&amp;utm_content=page" TargetMode="Externa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  <p:sp>
        <p:nvSpPr>
          <p:cNvPr id="1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 txBox="1">
            <a:spLocks/>
          </p:cNvSpPr>
          <p:nvPr/>
        </p:nvSpPr>
        <p:spPr>
          <a:xfrm>
            <a:off x="1341681" y="5536144"/>
            <a:ext cx="2832428" cy="682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 txBox="1">
            <a:spLocks/>
          </p:cNvSpPr>
          <p:nvPr/>
        </p:nvSpPr>
        <p:spPr>
          <a:xfrm>
            <a:off x="1320030" y="3930399"/>
            <a:ext cx="10027790" cy="127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BBE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ВКЛЮЧЕНИЕ СВЕДЕНИЙ О ЮРИДИЧЕСКОМ ЛИЦЕ В РЕЕСТР ОПЕРАТОРОВ ИНВЕСТИЦИОННЫХ ПЛАТФОРМ (ОИП)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49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24325" y="1549400"/>
            <a:ext cx="8067674" cy="2415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defTabSz="457200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физическое лицо, осуществляющее функции: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единоличного исполнительного органа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ЕИО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специального должностного лица, ответственного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реализацию правил внутреннего контроля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 (СДЛ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коллегиального исполнительного органа (правления, дирекции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(КИО) (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совета директоров (наблюдательного совета)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(СД) (при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наличии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главного бухгалтера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24326" y="4295627"/>
            <a:ext cx="8067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*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Функции по ведению бухгалтерского учета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могут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быть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 переданы заявителем третьему лицу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50" y="1311266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24325" y="1549400"/>
            <a:ext cx="8067675" cy="280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defTabSz="457200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В отношении лица, осуществляющего функции по ведению бухгалтерского учета заявителя, представляется один из следующих документов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387" indent="-3429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опия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документа, подтверждающего назначение (избрание)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лица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на должность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/>
              </a:rPr>
            </a:b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главного бухгалтера заявителя*;</a:t>
            </a:r>
          </a:p>
          <a:p>
            <a:pPr marL="433387" indent="-3429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опия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оказании услуг по ведению бухгалтерского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(в случае заключения такого договора) </a:t>
            </a:r>
          </a:p>
          <a:p>
            <a:pPr marL="90487" defTabSz="457200">
              <a:spcAft>
                <a:spcPts val="12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     Представление анкеты и иных документов не требуется </a:t>
            </a:r>
          </a:p>
          <a:p>
            <a:pPr marL="90487" defTabSz="457200">
              <a:spcAft>
                <a:spcPts val="1200"/>
              </a:spcAft>
            </a:pPr>
            <a:endParaRPr lang="ru-RU" sz="1400" dirty="0" smtClean="0">
              <a:solidFill>
                <a:prstClr val="black"/>
              </a:solidFill>
              <a:latin typeface="Arial"/>
            </a:endParaRPr>
          </a:p>
          <a:p>
            <a:pPr marL="90487" defTabSz="457200">
              <a:spcAft>
                <a:spcPts val="1200"/>
              </a:spcAft>
            </a:pP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Указанным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документом может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являться приказ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распоряжение, протокол (выписка из него) и т.д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64270" y="3400788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041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50" y="1311266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69601" y="1944121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24324" y="1470026"/>
            <a:ext cx="8067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Скачайте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форму анкеты для ЕИО, СДЛ заявителя и образцы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заполнения</a:t>
            </a:r>
          </a:p>
          <a:p>
            <a:pPr marL="358775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Заполните анкеты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образцом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358775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Распечатайте заполненные анкеты</a:t>
            </a:r>
          </a:p>
          <a:p>
            <a:pPr marL="358775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Проставьте ФИО, подписи анкетируемых лиц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и дату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подписания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24324" y="2979189"/>
            <a:ext cx="806977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ЕИО и СДЛ заявителя является одно и то же лицо целесообразно отразить всю информацию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одной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анкете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24325" y="3656714"/>
            <a:ext cx="8067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2.1 Положения Банка России от 15.12.2014 №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445-П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*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некредитной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финансовой организации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исполнять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СДЛ только в случае соответствия организации критериям, при которых юридическое лицо относится к малым предприятиям и </a:t>
            </a:r>
            <a:r>
              <a:rPr 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микропредприятиям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24324" y="5085198"/>
            <a:ext cx="8067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* Положение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Банка России от 15.12.2014 №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445-П «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О требованиях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к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правилам внутреннего контроля </a:t>
            </a:r>
            <a:r>
              <a:rPr lang="ru-RU" sz="1200" i="1" dirty="0" err="1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некредитных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финансовых организаций в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целях противодействия легализации (отмыванию) доходов, полученных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преступным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путем, и финансированию терроризма»</a:t>
            </a: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4269601" y="1626965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4269601" y="2561570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4269601" y="2244414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6491" y="6144632"/>
            <a:ext cx="552450" cy="552450"/>
            <a:chOff x="504825" y="6026150"/>
            <a:chExt cx="552450" cy="552450"/>
          </a:xfrm>
        </p:grpSpPr>
        <p:sp>
          <p:nvSpPr>
            <p:cNvPr id="31" name="Овал 30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низ 31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Объект 3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744308"/>
              </p:ext>
            </p:extLst>
          </p:nvPr>
        </p:nvGraphicFramePr>
        <p:xfrm>
          <a:off x="582891" y="614276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6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891" y="614276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659516"/>
              </p:ext>
            </p:extLst>
          </p:nvPr>
        </p:nvGraphicFramePr>
        <p:xfrm>
          <a:off x="1271411" y="61446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7" name="Document" showAsIcon="1" r:id="rId6" imgW="914400" imgH="771480" progId="Word.Document.8">
                  <p:embed/>
                </p:oleObj>
              </mc:Choice>
              <mc:Fallback>
                <p:oleObj name="Document" showAsIcon="1" r:id="rId6" imgW="914400" imgH="771480" progId="Word.Document.8">
                  <p:embed/>
                  <p:pic>
                    <p:nvPicPr>
                      <p:cNvPr id="11" name="Объект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1411" y="61446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658698"/>
              </p:ext>
            </p:extLst>
          </p:nvPr>
        </p:nvGraphicFramePr>
        <p:xfrm>
          <a:off x="2070108" y="61464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8" name="Document" showAsIcon="1" r:id="rId8" imgW="914400" imgH="771480" progId="Word.Document.8">
                  <p:embed/>
                </p:oleObj>
              </mc:Choice>
              <mc:Fallback>
                <p:oleObj name="Document" showAsIcon="1" r:id="rId8" imgW="914400" imgH="771480" progId="Word.Document.8">
                  <p:embed/>
                  <p:pic>
                    <p:nvPicPr>
                      <p:cNvPr id="12" name="Объект 1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0108" y="614649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462866"/>
              </p:ext>
            </p:extLst>
          </p:nvPr>
        </p:nvGraphicFramePr>
        <p:xfrm>
          <a:off x="2947792" y="613887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9" name="Document" showAsIcon="1" r:id="rId10" imgW="914400" imgH="771480" progId="Word.Document.8">
                  <p:embed/>
                </p:oleObj>
              </mc:Choice>
              <mc:Fallback>
                <p:oleObj name="Document" showAsIcon="1" r:id="rId10" imgW="914400" imgH="771480" progId="Word.Document.8">
                  <p:embed/>
                  <p:pic>
                    <p:nvPicPr>
                      <p:cNvPr id="17" name="Объект 1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47792" y="613887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Овал 40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559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49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6050" y="1470026"/>
            <a:ext cx="8235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В случае если заявитель соответствует условиям отнесения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к малым предприятиям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/>
              </a:rPr>
            </a:b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и микропредприятиям и сведения о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нем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не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внесены в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единый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реестр субъектов малого и среднего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предпринимательства, заявителю необходимо представить:</a:t>
            </a:r>
          </a:p>
          <a:p>
            <a:pPr marL="3587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документы, подтверждающие среднесписочную численность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работников </a:t>
            </a:r>
            <a:r>
              <a:rPr lang="ru-RU" sz="1400" i="1" dirty="0">
                <a:solidFill>
                  <a:prstClr val="black"/>
                </a:solidFill>
                <a:latin typeface="Arial"/>
              </a:rPr>
              <a:t>(например: </a:t>
            </a:r>
            <a:r>
              <a:rPr lang="ru-RU" sz="1400" i="1" dirty="0" smtClean="0">
                <a:solidFill>
                  <a:prstClr val="black"/>
                </a:solidFill>
                <a:latin typeface="Arial"/>
              </a:rPr>
              <a:t>расчет </a:t>
            </a:r>
            <a:r>
              <a:rPr lang="ru-RU" sz="1400" i="1" dirty="0">
                <a:solidFill>
                  <a:prstClr val="black"/>
                </a:solidFill>
                <a:latin typeface="Arial"/>
              </a:rPr>
              <a:t>по страховым </a:t>
            </a:r>
            <a:r>
              <a:rPr lang="ru-RU" sz="1400" i="1" dirty="0" smtClean="0">
                <a:solidFill>
                  <a:prstClr val="black"/>
                </a:solidFill>
                <a:latin typeface="Arial"/>
              </a:rPr>
              <a:t>взносам </a:t>
            </a:r>
            <a:r>
              <a:rPr lang="ru-RU" sz="1400" i="1" dirty="0">
                <a:solidFill>
                  <a:prstClr val="black"/>
                </a:solidFill>
                <a:latin typeface="Arial"/>
              </a:rPr>
              <a:t>по форме </a:t>
            </a:r>
            <a:r>
              <a:rPr lang="ru-RU" sz="1400" i="1" dirty="0" smtClean="0">
                <a:solidFill>
                  <a:prstClr val="black"/>
                </a:solidFill>
                <a:latin typeface="Arial"/>
              </a:rPr>
              <a:t>КНД 1151111*);</a:t>
            </a:r>
          </a:p>
          <a:p>
            <a:pPr marL="3587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документы, подтверждающие полученный от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осуществления предпринимательской деятельности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доход, определяемые в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соответствии с законодательством Российской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Федерации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46410" y="4529953"/>
            <a:ext cx="8145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Приказ ФНС России от 29.09.2022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№ ЕД-7-11/878@ «Об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утверждении форм расчета по страховым взносам и персонифицированных сведений о физических лицах, порядков их заполнения, а также форматов их представления в электронной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форме» 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вал 25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653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50" y="1311266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49908" y="1470026"/>
            <a:ext cx="8235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Скачайте форму анкеты для членов СД, КИО (при наличии) заявителя и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образцы заполнения</a:t>
            </a:r>
          </a:p>
          <a:p>
            <a:pPr marL="358775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Arial"/>
            </a:endParaRPr>
          </a:p>
          <a:p>
            <a:pPr marL="358775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Заполните анкеты на каждого члена СД и КИО 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образцом</a:t>
            </a:r>
          </a:p>
          <a:p>
            <a:pPr marL="358775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Arial"/>
            </a:endParaRPr>
          </a:p>
          <a:p>
            <a:pPr marL="358775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Распечатайте заполненные анкеты</a:t>
            </a:r>
          </a:p>
          <a:p>
            <a:pPr marL="358775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Arial"/>
            </a:endParaRPr>
          </a:p>
          <a:p>
            <a:pPr marL="358775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Проставьте ФИО, подписи анкетируемых лиц и дату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подписания</a:t>
            </a: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185410" y="3230925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185410" y="1655196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185410" y="2589801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4185410" y="3872049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42" name="Объект 4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19911"/>
              </p:ext>
            </p:extLst>
          </p:nvPr>
        </p:nvGraphicFramePr>
        <p:xfrm>
          <a:off x="868954" y="609247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954" y="609247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11386"/>
              </p:ext>
            </p:extLst>
          </p:nvPr>
        </p:nvGraphicFramePr>
        <p:xfrm>
          <a:off x="1616087" y="609247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1" name="Document" showAsIcon="1" r:id="rId6" imgW="914400" imgH="771480" progId="Word.Document.8">
                  <p:embed/>
                </p:oleObj>
              </mc:Choice>
              <mc:Fallback>
                <p:oleObj name="Document" showAsIcon="1" r:id="rId6" imgW="914400" imgH="771480" progId="Word.Document.8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6087" y="609247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68744"/>
              </p:ext>
            </p:extLst>
          </p:nvPr>
        </p:nvGraphicFramePr>
        <p:xfrm>
          <a:off x="2469773" y="608771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2" name="Document" showAsIcon="1" r:id="rId8" imgW="914400" imgH="771480" progId="Word.Document.8">
                  <p:embed/>
                </p:oleObj>
              </mc:Choice>
              <mc:Fallback>
                <p:oleObj name="Document" showAsIcon="1" r:id="rId8" imgW="914400" imgH="771480" progId="Word.Document.8">
                  <p:embed/>
                  <p:pic>
                    <p:nvPicPr>
                      <p:cNvPr id="11" name="Объект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9773" y="608771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46" name="Овал 45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2" name="Овал 51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003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50" y="1320502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49908" y="1470026"/>
            <a:ext cx="823595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Скачайте форму анкеты лица (акционера, участника), имеющего право прямо или косвенно распоряжаться 10 и более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процентами голосующих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акций (долей) заявителя, и образцы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заполнения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358775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Заполните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анкеты лиц, имеющих право прямо или косвенно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распоряжаться акциями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(долями) заявителя, на каждого 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образцом</a:t>
            </a:r>
          </a:p>
          <a:p>
            <a:pPr marL="358775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Arial"/>
            </a:endParaRPr>
          </a:p>
          <a:p>
            <a:pPr marL="358775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Распечатайте заполненные анкеты</a:t>
            </a:r>
          </a:p>
          <a:p>
            <a:pPr marL="358775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Arial"/>
            </a:endParaRPr>
          </a:p>
          <a:p>
            <a:pPr marL="358775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Проставьте ФИО, подписи анкетируемых лиц и дату подписания</a:t>
            </a:r>
            <a:endParaRPr lang="ru-RU" sz="1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185410" y="3547280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185410" y="1655196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185410" y="2589801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4185410" y="4191771"/>
            <a:ext cx="209550" cy="14400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46" name="Овал 45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4153199" y="4905787"/>
            <a:ext cx="803880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ЕИО, СДЛ 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акционер, участник), имеющее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прямо или косвенно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распоряжаться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и более процентами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голосующих акций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(долей)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одно и то же лицо целесообразно отразить всю информацию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одной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анкете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Объект 2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981431"/>
              </p:ext>
            </p:extLst>
          </p:nvPr>
        </p:nvGraphicFramePr>
        <p:xfrm>
          <a:off x="831850" y="60864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8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1850" y="60864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558637"/>
              </p:ext>
            </p:extLst>
          </p:nvPr>
        </p:nvGraphicFramePr>
        <p:xfrm>
          <a:off x="1564104" y="60864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9" name="Document" showAsIcon="1" r:id="rId6" imgW="914400" imgH="771480" progId="Word.Document.8">
                  <p:embed/>
                </p:oleObj>
              </mc:Choice>
              <mc:Fallback>
                <p:oleObj name="Document" showAsIcon="1" r:id="rId6" imgW="914400" imgH="771480" progId="Word.Document.8">
                  <p:embed/>
                  <p:pic>
                    <p:nvPicPr>
                      <p:cNvPr id="8" name="Объект 7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4104" y="60864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42599"/>
              </p:ext>
            </p:extLst>
          </p:nvPr>
        </p:nvGraphicFramePr>
        <p:xfrm>
          <a:off x="2436309" y="6086475"/>
          <a:ext cx="1181819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0" name="Document" showAsIcon="1" r:id="rId8" imgW="914400" imgH="771480" progId="Word.Document.8">
                  <p:embed/>
                </p:oleObj>
              </mc:Choice>
              <mc:Fallback>
                <p:oleObj name="Document" showAsIcon="1" r:id="rId8" imgW="914400" imgH="771480" progId="Word.Document.8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6309" y="6086475"/>
                        <a:ext cx="1181819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BBEE"/>
                  </a:solidFill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950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49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24325" y="1549400"/>
            <a:ext cx="8067674" cy="204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defTabSz="457200"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Подготовьте документы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каждого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 анкетируемого физического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237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копия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документа, удостоверяющего личность физического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лица (ЕИО, СДЛ,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имеющего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прямо или косвенно распоряжаться акциями (долями)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заявителя, членов СД и КИО);</a:t>
            </a:r>
          </a:p>
          <a:p>
            <a:pPr marL="376237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опия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документа, подтверждающего назначение (избрание) физического лица на должность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в орган управления)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заявителя*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(ЕИО, СДЛ,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членов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КИО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400" dirty="0" smtClean="0">
              <a:solidFill>
                <a:prstClr val="black"/>
              </a:solidFill>
              <a:latin typeface="Arial"/>
            </a:endParaRPr>
          </a:p>
          <a:p>
            <a:pPr marL="90487" defTabSz="457200">
              <a:spcAft>
                <a:spcPts val="1200"/>
              </a:spcAft>
            </a:pP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Указанным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документом может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являться приказ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распоряжение, протокол (выписка из него) и т.д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30377" y="3635365"/>
            <a:ext cx="7961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у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ведомление, содержащее информацию, что сведения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о трудовой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деятельности,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включая сведения о трудовой деятельности по совместительству, в течение 5 лет, предшествующих дню представления в Банк России заявления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 включении сведений о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юридическом лице в реестр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ОИП, содержатся в информационном сервисе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Фонда пенсионного и социального страхования Российской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Федерации, или документ, содержащий сведения о трудовой деятельности (СДЛ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**;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24325" y="5088397"/>
            <a:ext cx="8067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defTabSz="457200">
              <a:spcAft>
                <a:spcPts val="1200"/>
              </a:spcAft>
            </a:pP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Указанными документами могут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являться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трудовой книжки, копии трудовых договоров и т.д.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785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49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6049" y="1549400"/>
            <a:ext cx="8235950" cy="38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50" indent="-285750" defTabSz="4572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51938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опия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документа об образовании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ЕИО, СДЛ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, членов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КИО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108000" defTabSz="457200">
              <a:lnSpc>
                <a:spcPct val="107000"/>
              </a:lnSpc>
              <a:tabLst>
                <a:tab pos="9151938" algn="l"/>
              </a:tabLst>
            </a:pP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получения образования и квалификации за пределами Российской Федерации к документу об образовании и о квалификации должна быть приложена выписка о признании в Российской Федерации образования и (или) квалификации, полученных в иностранном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выданная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частью 6 статьи 107 Федерального закона от 29.12.2012 № 273-ФЗ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либо свидетельство о признании иностранного образования и (или) иностранной квалификации, выданное до дня вступления в силу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29.12.2022 № 631-ФЗ «О включении изменений в Федеральный закон «Об образовании в Российской Федерации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08000" defTabSz="457200">
              <a:lnSpc>
                <a:spcPct val="107000"/>
              </a:lnSpc>
              <a:tabLst>
                <a:tab pos="9151938" algn="l"/>
              </a:tabLst>
            </a:pPr>
            <a:endParaRPr lang="en-US" sz="1200" i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defTabSz="457200">
              <a:lnSpc>
                <a:spcPct val="107000"/>
              </a:lnSpc>
              <a:tabLst>
                <a:tab pos="9151938" algn="l"/>
              </a:tabLst>
            </a:pP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выписка или свидетельство заявителем не представляются, если документ об образовании и о квалификации выдан иностранной образовательной организацией, включенной в перечень иностранных образовательных и научных организаций, полученные образование и (или) квалификации, ученые степени и ученые звания в которых признаются в Российской Федерации, утвержденный распоряжением Правительства Российской Федерации от 30.01.2023 № 186-р, либо иностранной образовательной организацией, находящейся на территории иностранного государства, с которым Российской Федерацией заключен в соответствии с частью 1 статьи 107 Федерального закона от 29.12.2012 № 273-ФЗ международный договор, регулирующий вопросы признания и установления эквивалентности образования и (или) квалификации, полученных в иностранном государстве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575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6050" y="1292197"/>
            <a:ext cx="8235950" cy="556580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6048" y="1340252"/>
            <a:ext cx="8235951" cy="161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50" indent="-285750" defTabSz="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51938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д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окумент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, определяющий право на осуществление трудовой деятельности на территории Российской Федерации (в отношении ЕИО, СДЛ,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членов КИО и СД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в случае если лицо не является гражданином Российской Федерации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)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108000" defTabSz="457200">
              <a:lnSpc>
                <a:spcPct val="107000"/>
              </a:lnSpc>
              <a:spcAft>
                <a:spcPts val="600"/>
              </a:spcAft>
              <a:tabLst>
                <a:tab pos="9151938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СДЛ:</a:t>
            </a:r>
          </a:p>
          <a:p>
            <a:pPr marL="393750" indent="-285750" defTabSz="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51938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правка </a:t>
            </a:r>
            <a:r>
              <a:rPr lang="ru-RU" sz="14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о кандидате на должность СДЛ, содержащая информацию о планируемой дате подписания трудового договора (в случае, если СДЛ является кандидатом</a:t>
            </a:r>
            <a:r>
              <a:rPr lang="ru-RU" sz="14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24325" y="4707545"/>
            <a:ext cx="8116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Анкеты ЕИО, СДЛ, лица, имеющего право прямо или косвенно распоряжаться голосующими акциями (долями) заявителя, членов КИО и СД и документы, прилагаемые к анкетам, должны быть направлены в виде файлов с расширением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содержащих электронные копии указанных документов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6049" y="2874338"/>
            <a:ext cx="8235951" cy="189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defTabSz="457200">
              <a:lnSpc>
                <a:spcPct val="107000"/>
              </a:lnSpc>
              <a:spcAft>
                <a:spcPts val="800"/>
              </a:spcAft>
              <a:tabLst>
                <a:tab pos="9151938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иностранных граждан или лиц без гражданства, постоянно проживающих на территории иностранного государства:</a:t>
            </a:r>
          </a:p>
          <a:p>
            <a:pPr marL="393750" indent="-285750" defTabSz="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51938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 о наличии (отсутствии) у лица дисквалификации, выданных уполномоченным органом иностранного государства;</a:t>
            </a:r>
          </a:p>
          <a:p>
            <a:pPr marL="393750" indent="-285750" defTabSz="457200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51938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 о наличии (отсутствии) у лица неснятой или непогашенной судимости за совершение умышленного преступления, выданных уполномоченным органом иностранного государства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075833" y="5655681"/>
            <a:ext cx="8116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Документы, составленные на иностранном языке, должны быть легализованы, если иное </a:t>
            </a:r>
            <a:b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предусмотрено международными договорами, и представлены в Банк России с приложением их перевода на русский язык</a:t>
            </a:r>
          </a:p>
          <a:p>
            <a:pPr algn="just"/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Верность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перевода и (или) подлинность подписи переводчика должны быть засвидетельствованы в соответствии с пунктами 5 и 6 части первой статьи 35, пунктами 6 и 7 части первой статьи 38, статьями 46, 80 и 81 Основ законодательства Российской Федерации о нотариате от 11.02.1993 № 4462-I</a:t>
            </a:r>
          </a:p>
        </p:txBody>
      </p:sp>
    </p:spTree>
    <p:extLst>
      <p:ext uri="{BB962C8B-B14F-4D97-AF65-F5344CB8AC3E}">
        <p14:creationId xmlns:p14="http://schemas.microsoft.com/office/powerpoint/2010/main" val="24522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56050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432" y="243140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41" name="Овал 40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низ 41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4124325" y="1549400"/>
            <a:ext cx="806767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взаимосвязей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составлена между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каждым лицом, имеющим право прямо или косвенно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распоряжаться голосующими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акциями (долями) заявителя, 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заявителем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24945" y="3301783"/>
            <a:ext cx="8067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взаимосвязей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направлена в виде файла с расширением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содержащего электронную копию указанного документа, и в виде файла с расширением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(*.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rtf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11263" y="2333847"/>
            <a:ext cx="7680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лицо, имеющее право прямо или косвенно распоряжаться голосующими акциями (долями) заявителя, является юридическим лицом, то к схеме взаимосвязей должен прилагаться документ, составленный по Образцу № 1 на каждое юридическое лицо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Объект 3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22331"/>
              </p:ext>
            </p:extLst>
          </p:nvPr>
        </p:nvGraphicFramePr>
        <p:xfrm>
          <a:off x="1139825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7" name="Объект 6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9825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231242"/>
              </p:ext>
            </p:extLst>
          </p:nvPr>
        </p:nvGraphicFramePr>
        <p:xfrm>
          <a:off x="2054225" y="60805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8" name="Объект 7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4225" y="608058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b="1" dirty="0" smtClean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Овал 45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20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6050" y="3667920"/>
            <a:ext cx="80280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прохождения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включения сведений о юридическом лице* в реестр ОИП в соответствии с Указанием Банка России от 04.12.2019 № 5342-У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ведения реестра операторов инвестиционных платформ»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6050" y="6043195"/>
            <a:ext cx="8028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Хозяйственное общество, созданное в соответствии с законодательством Российской Федерации, намеревающееся стать оператором инвестиционной </a:t>
            </a:r>
            <a:r>
              <a:rPr lang="ru-RU" sz="10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</a:t>
            </a:r>
            <a:endParaRPr lang="ru-RU" sz="10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56050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41" name="Овал 40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низ 41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4118568" y="1549400"/>
            <a:ext cx="80734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схеме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взаимосвязей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приложить дополнительные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документы: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630555" algn="l"/>
              </a:tabLst>
            </a:pP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одтверждение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что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акционеры (участники) заявителя не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заключали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принадлежащих им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акций (долей) заявителя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доверительного управления, поручения, комиссии, агентские и иные аналогичные сделки с третьими лицами, либо информацию о лицах, с которыми заключены такие договоры, и их правоотношениях с указанными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лицами*;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нформация о заключении/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незаключении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акционерами (участниками) заявителя предусмотренного статьей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67.2 Гражданского кодекса Российской Федерации корпоративного договора об осуществлении своих корпоративных прав**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Объект 2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613681"/>
              </p:ext>
            </p:extLst>
          </p:nvPr>
        </p:nvGraphicFramePr>
        <p:xfrm>
          <a:off x="1000125" y="6086475"/>
          <a:ext cx="82767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125" y="6086475"/>
                        <a:ext cx="82767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193321" y="4500590"/>
            <a:ext cx="8005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Документом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подтверждающим отсутствие договоров доверительного управления, поручения, комиссии, агентских и иных сделок с третьими лицами, является письменное заявление участников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заявителя,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составленное в свободной форме. В случае заключения указанных договоров необходимо представить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i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Документом, подтверждающим отсутствие корпоративного договора, является письменное заявление, составленное в свободной форме и подписанное каждым участником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заявителя.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заключения указанного договора необходимо представить его копию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b="1" dirty="0" smtClean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2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971922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81451" y="1344748"/>
            <a:ext cx="8210549" cy="262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комплектность по перечню документов для включения сведений о юридическом лице в реестр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ОИП (перечень приведен на слайде 3)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Прикрепите заполненные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экранной формы «Form2 Заявление о включении сведений о хозяйственном обществе в реестр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операторов инвестиционных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заявление и анкету, а также документы в экранную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«4010 Соискатели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документы в Банк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457200">
              <a:lnSpc>
                <a:spcPct val="107000"/>
              </a:lnSpc>
            </a:pP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4" y="141623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194165" y="232941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 и анкета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Учредительные документы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Бухгалтерские документы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Правила, иные внутренние документы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взаимосвязей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BEE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73078" y="3683079"/>
            <a:ext cx="7743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включении (об отказе во включении) сведений о юридическом 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лице в реестр ОИП принимается Банком России в течение </a:t>
            </a:r>
            <a:r>
              <a:rPr lang="ru-RU" sz="1400" b="1" dirty="0">
                <a:solidFill>
                  <a:schemeClr val="bg1"/>
                </a:solidFill>
                <a:latin typeface="Arial"/>
              </a:rPr>
              <a:t>30 рабочих дней 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со дня получения заявления и всех прилагаемых к нему документов</a:t>
            </a:r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4213224" y="324736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6229" y="5490483"/>
            <a:ext cx="800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Заявитель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осуществляющий виды деятельности финансовых организаций, предусмотренные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частью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статьи 10 Федерального закона от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02.08.2019 №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259-ФЗ,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должен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направить в Банк России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документы посредством личного кабинета участника информационного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обмена (пункт 7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Указания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Банка России от 04.12.2019 №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5342-У)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4213224" y="397144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01625" y="2593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01625" y="2212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01625" y="294569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01625" y="332833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03232" y="3710962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01625" y="406268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25955" y="3632307"/>
            <a:ext cx="3289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информационного обмена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в Банк России комплекта документов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16" y="3575937"/>
            <a:ext cx="1066848" cy="10668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16" y="4913571"/>
            <a:ext cx="1066848" cy="10668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25955" y="5078705"/>
            <a:ext cx="2593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Банка России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участников финансового рынка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00" y="3575937"/>
            <a:ext cx="1066848" cy="10668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00" y="4913571"/>
            <a:ext cx="1066848" cy="106684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51148" y="3955471"/>
            <a:ext cx="307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Навигатор по процедуре допуска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1148" y="5293106"/>
            <a:ext cx="3001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Реестры Банка России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880413" y="1262174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7324" y="1287463"/>
            <a:ext cx="8194676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 И АНКЕТЫ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56050" y="1470026"/>
            <a:ext cx="8235949" cy="330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личном кабинете участника информационного обмена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сайте Банка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Заполните заявление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о включении сведений о заявителе в реестр 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ОИП и анкету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заявителя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с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 использованием единого сервиса личного кабинета участника информационного обмена посредством экранной формы «Form2 Заявление о включении сведений о хозяйственном обществе в реестр операторов инвестиционных платформ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»</a:t>
            </a:r>
          </a:p>
          <a:p>
            <a:pPr marL="457200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для включения сведений о юридическом лице в реестр ОИП</a:t>
            </a:r>
          </a:p>
          <a:p>
            <a:pPr marL="457200">
              <a:lnSpc>
                <a:spcPct val="107000"/>
              </a:lnSpc>
            </a:pPr>
            <a:endParaRPr lang="ru-RU" sz="1400" b="1" i="1" dirty="0">
              <a:solidFill>
                <a:prstClr val="black"/>
              </a:solidFill>
              <a:latin typeface="Arial"/>
            </a:endParaRPr>
          </a:p>
          <a:p>
            <a:pPr marL="457200">
              <a:lnSpc>
                <a:spcPct val="107000"/>
              </a:lnSpc>
            </a:pPr>
            <a:endParaRPr lang="ru-RU" sz="1400" b="1" i="1" dirty="0">
              <a:solidFill>
                <a:prstClr val="black"/>
              </a:solidFill>
              <a:latin typeface="Arial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400" dirty="0" smtClean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33" name="Овал 32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b="1" dirty="0" smtClean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  <a:endPara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Овал 35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522904"/>
              </p:ext>
            </p:extLst>
          </p:nvPr>
        </p:nvGraphicFramePr>
        <p:xfrm>
          <a:off x="816587" y="6116039"/>
          <a:ext cx="9175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22" name="Объект 2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6587" y="6116039"/>
                        <a:ext cx="9175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963951"/>
              </p:ext>
            </p:extLst>
          </p:nvPr>
        </p:nvGraphicFramePr>
        <p:xfrm>
          <a:off x="1516603" y="610507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7" name="Документ" showAsIcon="1" r:id="rId7" imgW="914400" imgH="771480" progId="Word.Document.12">
                  <p:embed/>
                </p:oleObj>
              </mc:Choice>
              <mc:Fallback>
                <p:oleObj name="Документ" showAsIcon="1" r:id="rId7" imgW="914400" imgH="77148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6603" y="610507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105023"/>
              </p:ext>
            </p:extLst>
          </p:nvPr>
        </p:nvGraphicFramePr>
        <p:xfrm>
          <a:off x="2123122" y="61237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8" name="Документ" showAsIcon="1" r:id="rId9" imgW="914400" imgH="771480" progId="Word.Document.12">
                  <p:embed/>
                </p:oleObj>
              </mc:Choice>
              <mc:Fallback>
                <p:oleObj name="Документ" showAsIcon="1" r:id="rId9" imgW="914400" imgH="77148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3122" y="61237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176346"/>
              </p:ext>
            </p:extLst>
          </p:nvPr>
        </p:nvGraphicFramePr>
        <p:xfrm>
          <a:off x="2819963" y="61144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9" name="Документ" showAsIcon="1" r:id="rId11" imgW="914400" imgH="771480" progId="Word.Document.12">
                  <p:embed/>
                </p:oleObj>
              </mc:Choice>
              <mc:Fallback>
                <p:oleObj name="Документ" showAsIcon="1" r:id="rId11" imgW="914400" imgH="771480" progId="Word.Document.12">
                  <p:embed/>
                  <p:pic>
                    <p:nvPicPr>
                      <p:cNvPr id="18" name="Объект 17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9963" y="611440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Равнобедренный треугольник 42"/>
          <p:cNvSpPr/>
          <p:nvPr/>
        </p:nvSpPr>
        <p:spPr>
          <a:xfrm rot="5400000">
            <a:off x="4146455" y="219641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>
            <a:off x="4151331" y="1528650"/>
            <a:ext cx="199798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146454" y="332674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46" name="Объект 4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978845"/>
              </p:ext>
            </p:extLst>
          </p:nvPr>
        </p:nvGraphicFramePr>
        <p:xfrm>
          <a:off x="4167269" y="41229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0" name="Документ" showAsIcon="1" r:id="rId13" imgW="914400" imgH="771480" progId="Word.Document.12">
                  <p:embed/>
                </p:oleObj>
              </mc:Choice>
              <mc:Fallback>
                <p:oleObj name="Документ" showAsIcon="1" r:id="rId13" imgW="914400" imgH="771480" progId="Word.Documen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67269" y="41229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4889607" y="4232356"/>
            <a:ext cx="6632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–  целесообразно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руководствоваться при подготовке комплекта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6947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956050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ДОКУМЕНТОВ</a:t>
            </a: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>
            <a:off x="4099922" y="251301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6050" y="1446812"/>
            <a:ext cx="823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Подготовьте учредительный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документ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заявителя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(с отметкой регистрирующего органа)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редакции, действующей на дату направления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Банк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России заявления о включении сведений о юридическом лице в реестр ОИП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660" y="2414093"/>
            <a:ext cx="79063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/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Нормативными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актами Банка России не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установлены требования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к содержанию учредительного документа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ОИП.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ри этом отмечаем, что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в учредительном документе заявителя 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должно 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быть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предусмотрено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положений о том, что полномочия единоличного исполнительного органа 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могут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быть переданы юридическому лицу (управляющей организации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*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6049" y="4000585"/>
            <a:ext cx="8235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Учредительный документ должен быть направлен в виде файла с расширением 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*.</a:t>
            </a:r>
            <a:r>
              <a:rPr lang="ru-RU" sz="1400" b="1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pdf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, содержащего электронную копию указанного документа, и в виде файла с расширением 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*.</a:t>
            </a:r>
            <a:r>
              <a:rPr lang="ru-RU" sz="1400" b="1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docx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(*.</a:t>
            </a:r>
            <a:r>
              <a:rPr lang="ru-RU" sz="1400" b="1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rtf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6048" y="5156190"/>
            <a:ext cx="823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В соответствии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с частью 7 статьи 10 Федерального закона от 02.08.2019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№ 259-ФЗ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«О привлечении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инвестиций с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использованием инвестиционных платформ и о внесении изменений в отдельные законодательные акты Российской Федерации»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 smtClean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Овал 35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56050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17468"/>
              </p:ext>
            </p:extLst>
          </p:nvPr>
        </p:nvGraphicFramePr>
        <p:xfrm>
          <a:off x="1119527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9527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74819"/>
              </p:ext>
            </p:extLst>
          </p:nvPr>
        </p:nvGraphicFramePr>
        <p:xfrm>
          <a:off x="2033927" y="6095504"/>
          <a:ext cx="914400" cy="76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3927" y="6095504"/>
                        <a:ext cx="914400" cy="766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Равнобедренный треугольник 37"/>
          <p:cNvSpPr/>
          <p:nvPr/>
        </p:nvSpPr>
        <p:spPr>
          <a:xfrm rot="5400000">
            <a:off x="4296250" y="516468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24324" y="1470026"/>
            <a:ext cx="8067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Расчет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размера собственных средств заявителя (Чек-лист № 1) должен быть составлен в соответствии с Требованиями к составу собственных средств организаторов торговли, а также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порядку и срокам их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расчета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*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74120" y="4388376"/>
            <a:ext cx="8017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Расчет размера собственных средств заявителя должен быть составлен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на дату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/>
              </a:rPr>
              <a:t>не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ранее чем за 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</a:rPr>
              <a:t>5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рабочих дней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до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даты направления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заявления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(Чек-лист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74120" y="2402232"/>
            <a:ext cx="801788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расчета собственных средств должны соответствовать следующим строкам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бухгалтерского баланса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уставный капитал (строка 1310);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акции, выкупленные у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акционеров (строка 1320);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резервный капитал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(строка 1360);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переоценка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внеоборотных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активов (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строка 1340);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добавочный капитал (без переоценки) (строка 1350);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нераспределенная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 (непокрытый убыток)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(строка 1370)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55012" y="5079217"/>
            <a:ext cx="7636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собственных средств (капитала) заявителя должен составлять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5 000 000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24324" y="5999386"/>
            <a:ext cx="806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ФСФР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от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16.04.2013 № 13-30/</a:t>
            </a:r>
            <a:r>
              <a:rPr lang="ru-RU" sz="1200" i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пз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 «Об утверждении Требований к составу собственных средств организаторов торговли, а также к порядку и срокам их расчета»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41" name="Овал 40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низ 41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Овал 46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29742"/>
              </p:ext>
            </p:extLst>
          </p:nvPr>
        </p:nvGraphicFramePr>
        <p:xfrm>
          <a:off x="1000125" y="60853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125" y="60853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127183"/>
              </p:ext>
            </p:extLst>
          </p:nvPr>
        </p:nvGraphicFramePr>
        <p:xfrm>
          <a:off x="1844281" y="60853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4281" y="60853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991137"/>
              </p:ext>
            </p:extLst>
          </p:nvPr>
        </p:nvGraphicFramePr>
        <p:xfrm>
          <a:off x="2758681" y="60853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58681" y="60853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32" name="Овал 31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низ 32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3956049" y="1323422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23776" y="1446883"/>
            <a:ext cx="80682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Бухгалтерский баланс (Образец № 1) и отчет о финансовых результатах (Образец № 2) целесообразно представить по формам, предусмотренным приложениями № 3 и № 4 к Приказу Минфина России от 04.10.2023 № 157н*. Регистры бухгалтерского учета по счетам бухгалтерского учета, соответствующим показателям бухгалтерского баланса, в соответствии с которыми сформирован состав собственных средств (капитала) заявителя, в том числе: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202586" y="4382420"/>
            <a:ext cx="7989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размера собственных средств, бухгалтерский баланс, отчет о финансовых результатах, а также регистры бухгалтерского учета по счетам бухгалтерского учета должны быть направлены в виде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расширением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содержащих электронные копии указанных документов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02590" y="6004678"/>
            <a:ext cx="798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*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Приказ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Минфина России от 04.10.2023 № 157н «Об утверждении Федерального стандарта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  бухгалтерского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учета ФСБУ 4/2023 «Бухгалтерская (финансовая) отчетность»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123777" y="2669040"/>
            <a:ext cx="8068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/>
                </a:solidFill>
                <a:latin typeface="Arial"/>
              </a:rPr>
              <a:t>о</a:t>
            </a:r>
            <a:r>
              <a:rPr lang="ru-RU" sz="1400" dirty="0" err="1" smtClean="0">
                <a:solidFill>
                  <a:prstClr val="black"/>
                </a:solidFill>
                <a:latin typeface="Arial"/>
              </a:rPr>
              <a:t>боротно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-сальдовая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ведомость по счетам (Образец № 3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);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бщая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 </a:t>
            </a:r>
            <a:r>
              <a:rPr lang="ru-RU" sz="1400" dirty="0" err="1" smtClean="0">
                <a:solidFill>
                  <a:prstClr val="black"/>
                </a:solidFill>
                <a:latin typeface="Arial"/>
              </a:rPr>
              <a:t>оборотно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-сальдовая ведомость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(Образец 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№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  3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арточки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 счетов (Образец № 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3) </a:t>
            </a: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4180021" y="3717671"/>
            <a:ext cx="209550" cy="164416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37538" y="3633452"/>
            <a:ext cx="7754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Бухгалтерские документы должны быть составлены на расчетную дату, которая соответствует дате в расчете размера собственных средств заявителя</a:t>
            </a: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Овал 52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6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956049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24325" y="1549400"/>
            <a:ext cx="8068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подтверждения финансовых показателей в бухгалтерских документах необходимо приложить следующие документы: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203137" y="4972128"/>
            <a:ext cx="7989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Вышеуказанные должны быть направлены в виде файлов с расширением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содержащих электронные копии указанных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24326" y="2164920"/>
            <a:ext cx="8068223" cy="261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копию (копии) решения (решений) органа управления заявителя по вопросам, относящимся к формированию и изменению величины уставного, добавочного, резервного капитала заявителя, распределению полученной прибыли (при наличии указанных решений), а также по вопросам выкупа заявителем акций акционера (при наличии);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заявителя, подтверждающие оплату уставного, добавочного и резервного капитала заявителя в размере, указанном в документе, содержащем расчет собственных средств (например, платежные поручения, выписки из кассовой книги, отчет оценщика об определении рыночной стоимости внесенного имущества);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документы заявителя, подтверждающие проведение и результаты переоценки </a:t>
            </a:r>
            <a:r>
              <a:rPr lang="ru-RU" sz="1400" dirty="0" err="1">
                <a:solidFill>
                  <a:prstClr val="black"/>
                </a:solidFill>
                <a:latin typeface="Arial"/>
              </a:rPr>
              <a:t>внеоборотных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 активов, указанные в документе, содержащем расчет собственных средств (при наличии показателей в расчете собственных средств)</a:t>
            </a: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Овал 36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607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956049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24325" y="1470026"/>
            <a:ext cx="8067675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Необходимо разработать и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утвердить следующие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внутренние документы: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4104504" y="1820974"/>
            <a:ext cx="7686931" cy="1407328"/>
            <a:chOff x="2961726" y="2054691"/>
            <a:chExt cx="7686931" cy="1407328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2961727" y="2054691"/>
              <a:ext cx="5431269" cy="646331"/>
              <a:chOff x="2961727" y="2054691"/>
              <a:chExt cx="5431269" cy="646331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2961727" y="2054691"/>
                <a:ext cx="764286" cy="646331"/>
                <a:chOff x="2961295" y="2832499"/>
                <a:chExt cx="764286" cy="646331"/>
              </a:xfrm>
            </p:grpSpPr>
            <p:pic>
              <p:nvPicPr>
                <p:cNvPr id="66" name="Рисунок 6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5291"/>
                <a:stretch/>
              </p:blipFill>
              <p:spPr>
                <a:xfrm>
                  <a:off x="3269129" y="2891144"/>
                  <a:ext cx="456452" cy="529043"/>
                </a:xfrm>
                <a:prstGeom prst="rect">
                  <a:avLst/>
                </a:prstGeom>
              </p:spPr>
            </p:pic>
            <p:sp>
              <p:nvSpPr>
                <p:cNvPr id="67" name="Прямоугольник 66"/>
                <p:cNvSpPr/>
                <p:nvPr/>
              </p:nvSpPr>
              <p:spPr>
                <a:xfrm>
                  <a:off x="2961295" y="2832499"/>
                  <a:ext cx="362387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ru-RU" sz="3600" dirty="0">
                      <a:ln w="0"/>
                      <a:solidFill>
                        <a:srgbClr val="0082B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Arial"/>
                    </a:rPr>
                    <a:t>1</a:t>
                  </a:r>
                </a:p>
              </p:txBody>
            </p:sp>
          </p:grpSp>
          <p:sp>
            <p:nvSpPr>
              <p:cNvPr id="65" name="Прямоугольник 64"/>
              <p:cNvSpPr/>
              <p:nvPr/>
            </p:nvSpPr>
            <p:spPr>
              <a:xfrm>
                <a:off x="3738709" y="2216433"/>
                <a:ext cx="4654287" cy="306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Правила </a:t>
                </a:r>
                <a:r>
                  <a:rPr lang="ru-RU" sz="140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инвестиционной платформы (Чек-лист № 1)</a:t>
                </a:r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2961726" y="2815688"/>
              <a:ext cx="7686931" cy="646331"/>
              <a:chOff x="2961726" y="2815688"/>
              <a:chExt cx="7686931" cy="64633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2961726" y="2815688"/>
                <a:ext cx="784107" cy="646331"/>
                <a:chOff x="2941474" y="2832573"/>
                <a:chExt cx="784107" cy="646331"/>
              </a:xfrm>
            </p:grpSpPr>
            <p:pic>
              <p:nvPicPr>
                <p:cNvPr id="62" name="Рисунок 6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5291"/>
                <a:stretch/>
              </p:blipFill>
              <p:spPr>
                <a:xfrm>
                  <a:off x="3269129" y="2891144"/>
                  <a:ext cx="456452" cy="529043"/>
                </a:xfrm>
                <a:prstGeom prst="rect">
                  <a:avLst/>
                </a:prstGeom>
              </p:spPr>
            </p:pic>
            <p:sp>
              <p:nvSpPr>
                <p:cNvPr id="63" name="Прямоугольник 62"/>
                <p:cNvSpPr/>
                <p:nvPr/>
              </p:nvSpPr>
              <p:spPr>
                <a:xfrm>
                  <a:off x="2941474" y="2832573"/>
                  <a:ext cx="362387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ru-RU" sz="3600" dirty="0" smtClean="0">
                      <a:ln w="0"/>
                      <a:solidFill>
                        <a:srgbClr val="0082B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Arial"/>
                    </a:rPr>
                    <a:t>2</a:t>
                  </a:r>
                  <a:endParaRPr lang="ru-RU" sz="3600" dirty="0">
                    <a:ln w="0"/>
                    <a:solidFill>
                      <a:srgbClr val="0082BB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/>
                  </a:endParaRPr>
                </a:p>
              </p:txBody>
            </p:sp>
          </p:grpSp>
          <p:sp>
            <p:nvSpPr>
              <p:cNvPr id="61" name="Прямоугольник 60"/>
              <p:cNvSpPr/>
              <p:nvPr/>
            </p:nvSpPr>
            <p:spPr>
              <a:xfrm>
                <a:off x="3745833" y="2984890"/>
                <a:ext cx="690282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Внутренний </a:t>
                </a:r>
                <a:r>
                  <a:rPr lang="ru-RU" sz="140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документ по управлению конфликтами интересов (Чек-лист № 2) </a:t>
                </a:r>
                <a:endParaRPr lang="ru-RU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>
            <a:off x="4100112" y="4561685"/>
            <a:ext cx="8091888" cy="954107"/>
            <a:chOff x="2955205" y="4474383"/>
            <a:chExt cx="8803404" cy="954107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2955205" y="4520550"/>
              <a:ext cx="790628" cy="646331"/>
              <a:chOff x="2934953" y="2832499"/>
              <a:chExt cx="790628" cy="646331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 rotWithShape="1">
              <a:blip r:embed="rId4"/>
              <a:srcRect l="35291"/>
              <a:stretch/>
            </p:blipFill>
            <p:spPr>
              <a:xfrm>
                <a:off x="3269129" y="2891144"/>
                <a:ext cx="456452" cy="529043"/>
              </a:xfrm>
              <a:prstGeom prst="rect">
                <a:avLst/>
              </a:prstGeom>
            </p:spPr>
          </p:pic>
          <p:sp>
            <p:nvSpPr>
              <p:cNvPr id="72" name="Прямоугольник 71"/>
              <p:cNvSpPr/>
              <p:nvPr/>
            </p:nvSpPr>
            <p:spPr>
              <a:xfrm>
                <a:off x="2934953" y="2832499"/>
                <a:ext cx="36238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3600" dirty="0" smtClean="0">
                    <a:ln w="0"/>
                    <a:solidFill>
                      <a:srgbClr val="0082BB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/>
                  </a:rPr>
                  <a:t>3</a:t>
                </a:r>
                <a:endParaRPr lang="ru-RU" sz="3600" dirty="0">
                  <a:ln w="0"/>
                  <a:solidFill>
                    <a:srgbClr val="0082B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/>
                </a:endParaRPr>
              </a:p>
            </p:txBody>
          </p:sp>
        </p:grpSp>
        <p:sp>
          <p:nvSpPr>
            <p:cNvPr id="70" name="Прямоугольник 69"/>
            <p:cNvSpPr/>
            <p:nvPr/>
          </p:nvSpPr>
          <p:spPr>
            <a:xfrm>
              <a:off x="3745833" y="4474383"/>
              <a:ext cx="80127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Правила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внутреннего контроля в целях противодействия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 (Правила ПОД/ФТ)</a:t>
              </a:r>
              <a:endParaRPr lang="ru-RU" sz="14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4104505" y="3257096"/>
            <a:ext cx="8087494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Указанные документы должны быть утверждены уполномоченным органом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заявителя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(в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них должна быть отражена фактическая дата их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утверждения) и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направлены в виде файлов с расширением 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*.</a:t>
            </a:r>
            <a:r>
              <a:rPr lang="ru-RU" sz="1400" b="1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pdf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, содержащих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электронные копии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указанных документов, и в виде файлов с расширением 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*.</a:t>
            </a:r>
            <a:r>
              <a:rPr lang="ru-RU" sz="1400" b="1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docx</a:t>
            </a:r>
            <a:r>
              <a:rPr lang="ru-RU" sz="1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(*.</a:t>
            </a:r>
            <a:r>
              <a:rPr lang="ru-RU" sz="1400" b="1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rtf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Т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акже в комплекте документов должен быть приложен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документ заявителя, в котором содержится информация об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их утверждении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432159" y="5680300"/>
            <a:ext cx="776803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Правил ПОД/ФТ не требуется, к комплекту достаточно приложить сведения об утверждении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ПОД/ФТ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руководителем заявителя, а также копию документа, 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подтверждающего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Правил ПОД/ФТ (при наличии)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rot="5400000">
            <a:off x="4228490" y="5757948"/>
            <a:ext cx="209550" cy="164416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77" name="Овал 76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низ 77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4" name="Овал 83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301625" y="371515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Объект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91981"/>
              </p:ext>
            </p:extLst>
          </p:nvPr>
        </p:nvGraphicFramePr>
        <p:xfrm>
          <a:off x="999826" y="60836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9826" y="608360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28812"/>
              </p:ext>
            </p:extLst>
          </p:nvPr>
        </p:nvGraphicFramePr>
        <p:xfrm>
          <a:off x="2121929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" name="Документ" showAsIcon="1" r:id="rId7" imgW="914400" imgH="771480" progId="Word.Document.12">
                  <p:embed/>
                </p:oleObj>
              </mc:Choice>
              <mc:Fallback>
                <p:oleObj name="Документ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1929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956049" y="1317027"/>
            <a:ext cx="8235950" cy="5540973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27193" y="1147665"/>
            <a:ext cx="7648635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127193" y="1905199"/>
            <a:ext cx="8038643" cy="1407254"/>
            <a:chOff x="2961727" y="2054691"/>
            <a:chExt cx="7953379" cy="1407254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961727" y="2054691"/>
              <a:ext cx="7953379" cy="646331"/>
              <a:chOff x="2961727" y="2054691"/>
              <a:chExt cx="7953379" cy="646331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2961727" y="2054691"/>
                <a:ext cx="36238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3600" dirty="0">
                  <a:ln w="0"/>
                  <a:solidFill>
                    <a:srgbClr val="0082B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763393" y="2216433"/>
                <a:ext cx="7151713" cy="306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endParaRPr lang="ru-RU" sz="1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981547" y="2815614"/>
              <a:ext cx="7849656" cy="646331"/>
              <a:chOff x="2981547" y="2815614"/>
              <a:chExt cx="7849656" cy="646331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2981547" y="2815614"/>
                <a:ext cx="36238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3600" dirty="0">
                  <a:ln w="0"/>
                  <a:solidFill>
                    <a:srgbClr val="0082B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745834" y="2984890"/>
                <a:ext cx="70853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endParaRPr lang="ru-RU" dirty="0"/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4107612" y="4725264"/>
            <a:ext cx="8084388" cy="646331"/>
            <a:chOff x="2938329" y="4584565"/>
            <a:chExt cx="8820279" cy="64633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938329" y="4584565"/>
              <a:ext cx="36238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ru-RU" sz="3600" dirty="0">
                <a:ln w="0"/>
                <a:solidFill>
                  <a:srgbClr val="0082B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717287" y="4591722"/>
              <a:ext cx="80413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899671" y="5722863"/>
            <a:ext cx="726616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40686" y="1483338"/>
            <a:ext cx="8051314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В случае если правила инвестиционной платформы предусматривают в качестве способа инвестирования приобретение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утилитарных цифровых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прав, заявитель должен представить в Банк России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следующие документы: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5132" y="2402614"/>
            <a:ext cx="81203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7" marR="32385" indent="-285750">
              <a:buFont typeface="Arial" panose="020B0604020202020204" pitchFamily="34" charset="0"/>
              <a:buChar char="•"/>
              <a:tabLst>
                <a:tab pos="540385" algn="l"/>
                <a:tab pos="630555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техническое задание на разработку инвестиционной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платформы*;</a:t>
            </a:r>
          </a:p>
          <a:p>
            <a:pPr marL="363537" marR="32385" indent="-285750">
              <a:buFont typeface="Arial" panose="020B0604020202020204" pitchFamily="34" charset="0"/>
              <a:buChar char="•"/>
              <a:tabLst>
                <a:tab pos="540385" algn="l"/>
                <a:tab pos="63055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, подтверждающие наличие у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заявителя на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праве собственности или ином законном основании права использования инвестиционной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платформы*;</a:t>
            </a:r>
          </a:p>
          <a:p>
            <a:pPr marL="363537" marR="32385" indent="-285750">
              <a:buFont typeface="Arial" panose="020B0604020202020204" pitchFamily="34" charset="0"/>
              <a:buChar char="•"/>
              <a:tabLst>
                <a:tab pos="540385" algn="l"/>
                <a:tab pos="63055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, содержащие информацию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 нагрузочном тестировании инвестиционной платформы*;</a:t>
            </a:r>
          </a:p>
          <a:p>
            <a:pPr marL="363537" marR="32385" indent="-285750">
              <a:buFont typeface="Arial" panose="020B0604020202020204" pitchFamily="34" charset="0"/>
              <a:buChar char="•"/>
              <a:tabLst>
                <a:tab pos="540385" algn="l"/>
                <a:tab pos="630555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документы, содержащие информацию о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функциональном тестировании (приемо-сдаточных испытаниях)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инвестиционной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платформы по сценариям, направленным на проверку выполнения требований, установленных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частями 4 и 5 статьи 11 Федерального закона от 02.08.2019 № 259-ФЗ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;</a:t>
            </a:r>
          </a:p>
          <a:p>
            <a:pPr marL="363537" marR="32385" indent="-285750">
              <a:buFont typeface="Arial" panose="020B0604020202020204" pitchFamily="34" charset="0"/>
              <a:buChar char="•"/>
              <a:tabLst>
                <a:tab pos="540385" algn="l"/>
                <a:tab pos="63055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, подтверждающие ввод в опытную эксплуатацию инвестиционной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платформы*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3537" marR="32385" indent="-285750">
              <a:buFont typeface="Arial" panose="020B0604020202020204" pitchFamily="34" charset="0"/>
              <a:buChar char="•"/>
              <a:tabLst>
                <a:tab pos="540385" algn="l"/>
                <a:tab pos="63055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иные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имеющиеся в распоряжении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заявителя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документы, подтверждающие наличие инвестиционной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платформы*,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разработанной в соответствии с правилами инвестиционной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платформы заявителя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82444" y="5752427"/>
            <a:ext cx="800955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отвечающей требованиям, установленным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частями 4 и 5 статьи 11 Федерального закона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02.08.2019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259-ФЗ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01625" y="1362414"/>
              <a:ext cx="3508375" cy="2916183"/>
              <a:chOff x="301625" y="1362414"/>
              <a:chExt cx="3508375" cy="2916183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433859" y="1362414"/>
                <a:ext cx="3376141" cy="291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Заявление и анкета</a:t>
                </a:r>
                <a:endPara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rgbClr val="6F71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Учредительные документы</a:t>
                </a:r>
                <a:endPara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Правила, иные внутренние документы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 в отношении физических лиц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взаимосвязей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документов</a:t>
                </a:r>
              </a:p>
              <a:p>
                <a:pPr>
                  <a:spcAft>
                    <a:spcPts val="1500"/>
                  </a:spcAft>
                </a:pP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Полезные </a:t>
                </a:r>
                <a:r>
                  <a:rPr lang="ru-RU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ссылки</a:t>
                </a:r>
                <a:endPara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301625" y="2593976"/>
                <a:ext cx="79376" cy="79374"/>
              </a:xfrm>
              <a:prstGeom prst="ellipse">
                <a:avLst/>
              </a:prstGeom>
              <a:solidFill>
                <a:srgbClr val="00B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301625" y="2212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301625" y="183197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301625" y="1470026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BEE"/>
                  </a:solidFill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301625" y="2945698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301625" y="3328330"/>
                <a:ext cx="79376" cy="79374"/>
              </a:xfrm>
              <a:prstGeom prst="ellipse">
                <a:avLst/>
              </a:prstGeom>
              <a:solidFill>
                <a:srgbClr val="B7B8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Овал 54"/>
            <p:cNvSpPr/>
            <p:nvPr/>
          </p:nvSpPr>
          <p:spPr>
            <a:xfrm>
              <a:off x="303232" y="3710962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1625" y="4062684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37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26E60-8824-40C8-9624-5890E719C527}">
  <ds:schemaRefs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purl.org/dc/terms/"/>
    <ds:schemaRef ds:uri="230e9df3-be65-4c73-a93b-d1236ebd677e"/>
    <ds:schemaRef ds:uri="http://schemas.microsoft.com/sharepoint/v3"/>
    <ds:schemaRef ds:uri="http://schemas.microsoft.com/office/2006/metadata/properties"/>
    <ds:schemaRef ds:uri="http://purl.org/dc/elements/1.1/"/>
    <ds:schemaRef ds:uri="16c05727-aa75-4e4a-9b5f-8a80a116589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2829</Words>
  <Application>Microsoft Office PowerPoint</Application>
  <PresentationFormat>Широкоэкранный</PresentationFormat>
  <Paragraphs>424</Paragraphs>
  <Slides>22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Source Sans Pro</vt:lpstr>
      <vt:lpstr>Times New Roman</vt:lpstr>
      <vt:lpstr>Тема Office</vt:lpstr>
      <vt:lpstr>Документ</vt:lpstr>
      <vt:lpstr>Document</vt:lpstr>
      <vt:lpstr>Презентация PowerPoint</vt:lpstr>
      <vt:lpstr>Цель</vt:lpstr>
      <vt:lpstr>ПОДГОТОВКА ЗАЯВЛЕНИЯ И АНКЕТЫ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НАПРАВЛЕНИЕ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2025-12-16T14:58:51Z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