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310" r:id="rId6"/>
    <p:sldId id="293" r:id="rId7"/>
    <p:sldId id="303" r:id="rId8"/>
    <p:sldId id="316" r:id="rId9"/>
    <p:sldId id="305" r:id="rId10"/>
    <p:sldId id="306" r:id="rId11"/>
    <p:sldId id="307" r:id="rId12"/>
    <p:sldId id="308" r:id="rId13"/>
    <p:sldId id="311" r:id="rId14"/>
    <p:sldId id="313" r:id="rId15"/>
    <p:sldId id="315" r:id="rId16"/>
    <p:sldId id="29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59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1003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83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171"/>
    <a:srgbClr val="C0C1C2"/>
    <a:srgbClr val="00BBEE"/>
    <a:srgbClr val="B7B8B9"/>
    <a:srgbClr val="8B8C8C"/>
    <a:srgbClr val="0088BB"/>
    <a:srgbClr val="DBDBDC"/>
    <a:srgbClr val="80DDF7"/>
    <a:srgbClr val="EE113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1" autoAdjust="0"/>
  </p:normalViewPr>
  <p:slideViewPr>
    <p:cSldViewPr snapToGrid="0">
      <p:cViewPr varScale="1">
        <p:scale>
          <a:sx n="77" d="100"/>
          <a:sy n="77" d="100"/>
        </p:scale>
        <p:origin x="54" y="1896"/>
      </p:cViewPr>
      <p:guideLst>
        <p:guide orient="horz" pos="3648"/>
        <p:guide pos="2664"/>
        <p:guide orient="horz" pos="2659"/>
        <p:guide orient="horz" pos="3249"/>
        <p:guide pos="325"/>
        <p:guide orient="horz" pos="1003"/>
        <p:guide orient="horz" pos="3997"/>
        <p:guide orient="horz" pos="3838"/>
        <p:guide orient="horz" pos="4133"/>
        <p:guide pos="892"/>
        <p:guide pos="1073"/>
        <p:guide pos="1481"/>
        <p:guide pos="1663"/>
        <p:guide pos="7401"/>
        <p:guide orient="horz" pos="2183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22.05.2026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049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F1A11-BB96-443E-B274-982C61AA7E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6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9466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44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=""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=""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=""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=""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=""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=""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=""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=""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=""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=""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=""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=""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=""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=""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=""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=""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=""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=""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=""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=""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=""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=""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=""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=""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=""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=""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=""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=""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=""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=""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=""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=""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=""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=""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=""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=""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=""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=""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=""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=""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=""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=""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=""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=""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Word2.docx"/><Relationship Id="rId5" Type="http://schemas.openxmlformats.org/officeDocument/2006/relationships/image" Target="../media/image7.w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package" Target="../embeddings/_________Microsoft_Word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package" Target="../embeddings/_________Microsoft_Word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____Microsoft_Word6.docx"/><Relationship Id="rId5" Type="http://schemas.openxmlformats.org/officeDocument/2006/relationships/image" Target="../media/image14.wmf"/><Relationship Id="rId4" Type="http://schemas.openxmlformats.org/officeDocument/2006/relationships/package" Target="../embeddings/_________Microsoft_Word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=""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=""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1681" y="4258287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Создание РНКО </a:t>
            </a:r>
            <a:r>
              <a:rPr lang="ru-RU" sz="3600" dirty="0" smtClean="0">
                <a:solidFill>
                  <a:schemeClr val="bg1"/>
                </a:solidFill>
              </a:rPr>
              <a:t>в форме </a:t>
            </a:r>
            <a:r>
              <a:rPr lang="ru-RU" sz="3600" dirty="0">
                <a:solidFill>
                  <a:schemeClr val="bg1"/>
                </a:solidFill>
              </a:rPr>
              <a:t>А</a:t>
            </a:r>
            <a:r>
              <a:rPr lang="ru-RU" sz="3600" dirty="0" smtClean="0">
                <a:solidFill>
                  <a:schemeClr val="bg1"/>
                </a:solidFill>
              </a:rPr>
              <a:t>О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7784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Уведомление об избрании Совета директоров необходимо заполнить информацией, относящейся к создаваемой РНКО.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Уведомление </a:t>
            </a:r>
            <a:r>
              <a:rPr lang="ru-RU" sz="1400" dirty="0">
                <a:solidFill>
                  <a:schemeClr val="bg1"/>
                </a:solidFill>
              </a:rPr>
              <a:t>должно быть подписано лицом, уполномоченным решением общего собрания учредителей/решением единственного учредителя на подписание документов с расшифровкой фамилии, имени и отчества уполномоченного на подписание лица.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842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476462"/>
              </p:ext>
            </p:extLst>
          </p:nvPr>
        </p:nvGraphicFramePr>
        <p:xfrm>
          <a:off x="1165617" y="6092825"/>
          <a:ext cx="91306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617" y="6092825"/>
                        <a:ext cx="91306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Равнобедренный треугольник 31"/>
          <p:cNvSpPr/>
          <p:nvPr/>
        </p:nvSpPr>
        <p:spPr>
          <a:xfrm rot="5400000">
            <a:off x="4213226" y="21139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7784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, предусмотренные Положением Банка России от 19.12.2019 </a:t>
            </a:r>
            <a:b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№ 706-П «О стандартах эмиссии ценных бумаг» для государственной регистрации выпуска акций при учреждении акционерного общества;</a:t>
            </a: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предусмотренные нормативными актами Банка России, определяющими порядок оценки соответствия квалификационным требованиям и требованиям к деловой репутации лиц, указанных в статье 60 Федерального закона «О Центральном банке Российской Федерации (Банке России)»;</a:t>
            </a:r>
          </a:p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предусмотренные нормативными актами Банка России, определяющими порядок оценки финансового положения учредителей;</a:t>
            </a:r>
          </a:p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право новой кредитной организации располагаться в здании (помещении), включая документы, необходимые для подготовки заключения о соблюдении кредитной организацией требований для осуществления кассовых операций.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842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27150" y="3911600"/>
            <a:ext cx="10421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вышеуказанные документы должны быть представлены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формате .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pdf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устав и бизнес-план помимо формата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.pdf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должны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представлены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формате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Полный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текст документов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формате .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docx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также должен иметь скан-копии листов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цветное изображение), содержащих подписи лиц, уполномоченных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подписание документов/ должностных лиц и оттиски печатей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юридических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лиц.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6349" y="0"/>
            <a:ext cx="12198349" cy="3406774"/>
            <a:chOff x="13138151" y="2654301"/>
            <a:chExt cx="12198349" cy="34067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6" b="44659"/>
            <a:stretch/>
          </p:blipFill>
          <p:spPr>
            <a:xfrm>
              <a:off x="13144500" y="2654301"/>
              <a:ext cx="12192000" cy="340677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3138151" y="2667000"/>
              <a:ext cx="12192000" cy="3392488"/>
            </a:xfrm>
            <a:prstGeom prst="rect">
              <a:avLst/>
            </a:prstGeom>
            <a:solidFill>
              <a:srgbClr val="00BBEE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31432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Оформление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документов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68425" y="4013637"/>
            <a:ext cx="3289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Личный кабинет участника информационного обмена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>
                <a:solidFill>
                  <a:schemeClr val="bg1"/>
                </a:solidFill>
              </a:rPr>
              <a:t>подачи в Банк России комплекта документов для государственной регистрации кредитной </a:t>
            </a:r>
            <a:r>
              <a:rPr lang="ru-RU" sz="1400" dirty="0" smtClean="0">
                <a:solidFill>
                  <a:schemeClr val="bg1"/>
                </a:solidFill>
              </a:rPr>
              <a:t>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43735" y="4020123"/>
            <a:ext cx="342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Конструктор </a:t>
            </a:r>
            <a:r>
              <a:rPr lang="ru-RU" sz="1400" dirty="0">
                <a:solidFill>
                  <a:schemeClr val="bg1"/>
                </a:solidFill>
              </a:rPr>
              <a:t>платежных поручений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>
                <a:solidFill>
                  <a:schemeClr val="bg1"/>
                </a:solidFill>
              </a:rPr>
              <a:t>оплаты государственной пошлины за предоставление лицензии </a:t>
            </a: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осуществление банковских операций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3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2949322"/>
            <a:ext cx="98513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 descr="image0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735" y="2949322"/>
            <a:ext cx="967327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27030" y="3919537"/>
            <a:ext cx="8028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разработано для оптимизации прохождения процедуры регистрации новой расчетной небанковской кредитной организации в форме акционерного общества и является дополнением в виде документов к Порядку действий соискателя для регистрации кредитной организации и получения лицензии на осуществление банковских операций.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8508" y="3950256"/>
            <a:ext cx="213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соискателя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2" descr="image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508" y="2829855"/>
            <a:ext cx="967586" cy="972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500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Проект ходатайства содержит полный перечень банковских операций, которые имеет право осуществлять расчетная небанковская кредитная организация.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полный перечень банковских операций в ходатайстве могут быть внесены следующие изменения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  <a:endParaRPr lang="ru-RU" sz="1400" dirty="0">
              <a:solidFill>
                <a:schemeClr val="bg1"/>
              </a:solidFill>
            </a:endParaRPr>
          </a:p>
          <a:p>
            <a:pPr marL="721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з </a:t>
            </a:r>
            <a:r>
              <a:rPr lang="ru-RU" sz="1400" dirty="0">
                <a:solidFill>
                  <a:schemeClr val="bg1"/>
                </a:solidFill>
              </a:rPr>
              <a:t>перечня предполагаемых к осуществлению банковских операций можно исключить одновременно: </a:t>
            </a:r>
            <a:r>
              <a:rPr lang="ru-RU" sz="1400" dirty="0" smtClean="0">
                <a:solidFill>
                  <a:schemeClr val="bg1"/>
                </a:solidFill>
              </a:rPr>
              <a:t>инкассацию </a:t>
            </a:r>
            <a:r>
              <a:rPr lang="ru-RU" sz="1400" dirty="0">
                <a:solidFill>
                  <a:schemeClr val="bg1"/>
                </a:solidFill>
              </a:rPr>
              <a:t>денежных средств, векселей, платежных </a:t>
            </a:r>
            <a:r>
              <a:rPr lang="ru-RU" sz="1400" dirty="0" smtClean="0">
                <a:solidFill>
                  <a:schemeClr val="bg1"/>
                </a:solidFill>
              </a:rPr>
              <a:t>  и </a:t>
            </a:r>
            <a:r>
              <a:rPr lang="ru-RU" sz="1400" dirty="0">
                <a:solidFill>
                  <a:schemeClr val="bg1"/>
                </a:solidFill>
              </a:rPr>
              <a:t>расчетных </a:t>
            </a:r>
            <a:r>
              <a:rPr lang="ru-RU" sz="1400" dirty="0" smtClean="0">
                <a:solidFill>
                  <a:schemeClr val="bg1"/>
                </a:solidFill>
              </a:rPr>
              <a:t>документов и </a:t>
            </a:r>
            <a:r>
              <a:rPr lang="ru-RU" sz="1400" dirty="0">
                <a:solidFill>
                  <a:schemeClr val="bg1"/>
                </a:solidFill>
              </a:rPr>
              <a:t>кассовое обслуживание физических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юридических лиц и к</a:t>
            </a:r>
            <a:r>
              <a:rPr lang="ru-RU" sz="1400" dirty="0" smtClean="0">
                <a:solidFill>
                  <a:schemeClr val="bg1"/>
                </a:solidFill>
              </a:rPr>
              <a:t>уплю-продажу </a:t>
            </a:r>
            <a:r>
              <a:rPr lang="ru-RU" sz="1400" dirty="0">
                <a:solidFill>
                  <a:schemeClr val="bg1"/>
                </a:solidFill>
              </a:rPr>
              <a:t>иностранной валюты в наличной форме;</a:t>
            </a:r>
          </a:p>
          <a:p>
            <a:pPr marL="720000" indent="-2844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банковские </a:t>
            </a:r>
            <a:r>
              <a:rPr lang="ru-RU" sz="1400" dirty="0">
                <a:solidFill>
                  <a:schemeClr val="bg1"/>
                </a:solidFill>
              </a:rPr>
              <a:t>операции: </a:t>
            </a:r>
            <a:r>
              <a:rPr lang="ru-RU" sz="1400" dirty="0" smtClean="0">
                <a:solidFill>
                  <a:schemeClr val="bg1"/>
                </a:solidFill>
              </a:rPr>
              <a:t>открытие </a:t>
            </a:r>
            <a:r>
              <a:rPr lang="ru-RU" sz="1400" dirty="0">
                <a:solidFill>
                  <a:schemeClr val="bg1"/>
                </a:solidFill>
              </a:rPr>
              <a:t>и ведение банковских счетов юридических лиц </a:t>
            </a:r>
            <a:r>
              <a:rPr lang="ru-RU" sz="1400" dirty="0" smtClean="0">
                <a:solidFill>
                  <a:schemeClr val="bg1"/>
                </a:solidFill>
              </a:rPr>
              <a:t>    и осуществление </a:t>
            </a:r>
            <a:r>
              <a:rPr lang="ru-RU" sz="1400" dirty="0">
                <a:solidFill>
                  <a:schemeClr val="bg1"/>
                </a:solidFill>
              </a:rPr>
              <a:t>переводов денежных средств </a:t>
            </a:r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>
                <a:solidFill>
                  <a:schemeClr val="bg1"/>
                </a:solidFill>
              </a:rPr>
              <a:t>поручению юридических лиц, 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>
                <a:solidFill>
                  <a:schemeClr val="bg1"/>
                </a:solidFill>
              </a:rPr>
              <a:t>том числе банков-корреспондентов, </a:t>
            </a:r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>
                <a:solidFill>
                  <a:schemeClr val="bg1"/>
                </a:solidFill>
              </a:rPr>
              <a:t>их банковским счетам должны в любом случае оставаться в ходатайстве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не могут быть исключены.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356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Ходатайство </a:t>
            </a:r>
            <a:r>
              <a:rPr lang="ru-RU" sz="1400" dirty="0">
                <a:solidFill>
                  <a:schemeClr val="bg1"/>
                </a:solidFill>
              </a:rPr>
              <a:t>должно быть подписано лицом, уполномоченным </a:t>
            </a: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подписание документов решением общего собрания учредителей/решением единственного учредителя с расшифровкой фамилии, имени и отчества подписавшего лица,  </a:t>
            </a:r>
            <a:r>
              <a:rPr lang="ru-RU" sz="1400" dirty="0" smtClean="0">
                <a:solidFill>
                  <a:schemeClr val="bg1"/>
                </a:solidFill>
              </a:rPr>
              <a:t>           с </a:t>
            </a:r>
            <a:r>
              <a:rPr lang="ru-RU" sz="1400" dirty="0">
                <a:solidFill>
                  <a:schemeClr val="bg1"/>
                </a:solidFill>
              </a:rPr>
              <a:t>указанием должности и </a:t>
            </a:r>
            <a:r>
              <a:rPr lang="ru-RU" sz="1400" dirty="0" smtClean="0">
                <a:solidFill>
                  <a:schemeClr val="bg1"/>
                </a:solidFill>
              </a:rPr>
              <a:t>полномочий в </a:t>
            </a:r>
            <a:r>
              <a:rPr lang="ru-RU" sz="1400" dirty="0">
                <a:solidFill>
                  <a:schemeClr val="bg1"/>
                </a:solidFill>
              </a:rPr>
              <a:t>случае подписания от имени юридического лица, подпись от имени юридического лица должна быть заверена печатью юридического </a:t>
            </a:r>
            <a:r>
              <a:rPr lang="ru-RU" sz="1400" dirty="0" smtClean="0">
                <a:solidFill>
                  <a:schemeClr val="bg1"/>
                </a:solidFill>
              </a:rPr>
              <a:t>лица (в </a:t>
            </a:r>
            <a:r>
              <a:rPr lang="ru-RU" sz="1400" dirty="0">
                <a:solidFill>
                  <a:schemeClr val="bg1"/>
                </a:solidFill>
              </a:rPr>
              <a:t>случае ее наличия).</a:t>
            </a:r>
          </a:p>
          <a:p>
            <a:pPr marL="457200" algn="just">
              <a:lnSpc>
                <a:spcPct val="107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5" y="212548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462686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28760"/>
              </p:ext>
            </p:extLst>
          </p:nvPr>
        </p:nvGraphicFramePr>
        <p:xfrm>
          <a:off x="1165884" y="6093951"/>
          <a:ext cx="91306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884" y="6093951"/>
                        <a:ext cx="91306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22252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780338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Протокол общего собрания учредителей/решение единственного учредителя.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Составлено </a:t>
            </a:r>
            <a:r>
              <a:rPr lang="ru-RU" sz="1400" dirty="0">
                <a:solidFill>
                  <a:schemeClr val="bg1"/>
                </a:solidFill>
              </a:rPr>
              <a:t>два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варианта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документа: решение единственного учредителя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>
                <a:solidFill>
                  <a:schemeClr val="bg1"/>
                </a:solidFill>
              </a:rPr>
              <a:t>случая учреждения РНКО одним лицом и протокол общего собрания учредителей для учреждения РНКО двумя и более лицами.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</a:rPr>
              <a:t>содержит прочерки, которые требуется заполнить информацией, относящейся к создаваемой </a:t>
            </a:r>
            <a:r>
              <a:rPr lang="ru-RU" sz="1400" dirty="0" smtClean="0">
                <a:solidFill>
                  <a:schemeClr val="bg1"/>
                </a:solidFill>
              </a:rPr>
              <a:t>РНКО и </a:t>
            </a:r>
            <a:r>
              <a:rPr lang="ru-RU" sz="1400" dirty="0">
                <a:solidFill>
                  <a:schemeClr val="bg1"/>
                </a:solidFill>
              </a:rPr>
              <a:t>отражающей специфику.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	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</a:rPr>
              <a:t>должен(о) быть подписан(о) всеми учредителями/единственным учредителем с расшифровкой фамилии, имени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отчества подписавших лиц,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указанием должности и полномочий в случае подписания от имени юридического лица, подпись от имени юридического лица должна быть заверена печатью юридического лица (в случае </a:t>
            </a:r>
            <a:r>
              <a:rPr lang="ru-RU" sz="1400" dirty="0" smtClean="0">
                <a:solidFill>
                  <a:schemeClr val="bg1"/>
                </a:solidFill>
              </a:rPr>
              <a:t>ее </a:t>
            </a:r>
            <a:r>
              <a:rPr lang="ru-RU" sz="1400" dirty="0">
                <a:solidFill>
                  <a:schemeClr val="bg1"/>
                </a:solidFill>
              </a:rPr>
              <a:t>наличия).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189388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6" y="142884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6" y="280610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3226" y="348555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92147"/>
              </p:ext>
            </p:extLst>
          </p:nvPr>
        </p:nvGraphicFramePr>
        <p:xfrm>
          <a:off x="1166372" y="6096834"/>
          <a:ext cx="91307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6372" y="6096834"/>
                        <a:ext cx="91307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54851"/>
              </p:ext>
            </p:extLst>
          </p:nvPr>
        </p:nvGraphicFramePr>
        <p:xfrm>
          <a:off x="2058063" y="6103425"/>
          <a:ext cx="91307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8063" y="6103425"/>
                        <a:ext cx="91307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22252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8749" y="1352376"/>
            <a:ext cx="8006373" cy="539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Устав </a:t>
            </a:r>
            <a:r>
              <a:rPr lang="ru-RU" sz="1400" dirty="0">
                <a:solidFill>
                  <a:schemeClr val="bg1"/>
                </a:solidFill>
              </a:rPr>
              <a:t>содержит прочерки, которые требуется заполнить информацией, относящейся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к </a:t>
            </a:r>
            <a:r>
              <a:rPr lang="ru-RU" sz="1400" dirty="0">
                <a:solidFill>
                  <a:schemeClr val="bg1"/>
                </a:solidFill>
              </a:rPr>
              <a:t>создаваемой РНКО, в том числе указать: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дату протокола общего собрания учредителей/решения единственного учредителя </a:t>
            </a:r>
            <a:r>
              <a:rPr lang="ru-RU" sz="1400" dirty="0" smtClean="0">
                <a:solidFill>
                  <a:schemeClr val="bg1"/>
                </a:solidFill>
              </a:rPr>
              <a:t>    на </a:t>
            </a:r>
            <a:r>
              <a:rPr lang="ru-RU" sz="1400" dirty="0">
                <a:solidFill>
                  <a:schemeClr val="bg1"/>
                </a:solidFill>
              </a:rPr>
              <a:t>титульном листе устава и в пункте 1.1 устава;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на титульном листе должно быть указано место нахождения РНКО (название населенного пункта, если населенный пункт не является столицей субъекта федерации - указывается субъект федерации, в котором находится этот населенный пункт) и год (год соответствует году принятия решения о создании РНКО);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согласованное с Банком России полное и сокращенное фирменное наименование </a:t>
            </a:r>
            <a:r>
              <a:rPr lang="ru-RU" sz="1400" dirty="0" smtClean="0">
                <a:solidFill>
                  <a:schemeClr val="bg1"/>
                </a:solidFill>
              </a:rPr>
              <a:t>    на </a:t>
            </a:r>
            <a:r>
              <a:rPr lang="ru-RU" sz="1400" dirty="0">
                <a:solidFill>
                  <a:schemeClr val="bg1"/>
                </a:solidFill>
              </a:rPr>
              <a:t>титульном листе устава и в пункте </a:t>
            </a:r>
            <a:r>
              <a:rPr lang="ru-RU" sz="1400" dirty="0" smtClean="0">
                <a:solidFill>
                  <a:schemeClr val="bg1"/>
                </a:solidFill>
              </a:rPr>
              <a:t>1.3;</a:t>
            </a:r>
            <a:endParaRPr lang="ru-RU" sz="1400" dirty="0">
              <a:solidFill>
                <a:schemeClr val="bg1"/>
              </a:solidFill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место нахождения РНКО (наименование населенного пункта) на титульном листе устава и в пункте </a:t>
            </a:r>
            <a:r>
              <a:rPr lang="ru-RU" sz="1400" dirty="0" smtClean="0">
                <a:solidFill>
                  <a:schemeClr val="bg1"/>
                </a:solidFill>
              </a:rPr>
              <a:t>1.4; </a:t>
            </a:r>
            <a:r>
              <a:rPr lang="ru-RU" sz="1400" dirty="0">
                <a:solidFill>
                  <a:schemeClr val="bg1"/>
                </a:solidFill>
              </a:rPr>
              <a:t>адрес в пункте </a:t>
            </a:r>
            <a:r>
              <a:rPr lang="ru-RU" sz="1400" dirty="0" smtClean="0">
                <a:solidFill>
                  <a:schemeClr val="bg1"/>
                </a:solidFill>
              </a:rPr>
              <a:t>1.4 </a:t>
            </a:r>
            <a:r>
              <a:rPr lang="ru-RU" sz="1400" dirty="0">
                <a:solidFill>
                  <a:schemeClr val="bg1"/>
                </a:solidFill>
              </a:rPr>
              <a:t>устава должен быть заполнен  </a:t>
            </a:r>
            <a:r>
              <a:rPr lang="ru-RU" sz="1400" dirty="0" smtClean="0">
                <a:solidFill>
                  <a:schemeClr val="bg1"/>
                </a:solidFill>
              </a:rPr>
              <a:t>                          в </a:t>
            </a:r>
            <a:r>
              <a:rPr lang="ru-RU" sz="1400" dirty="0">
                <a:solidFill>
                  <a:schemeClr val="bg1"/>
                </a:solidFill>
              </a:rPr>
              <a:t>соответствии с адресом, по которому будет располагаться РНКО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соответствовать информации, содержащейся в Федеральной информационной адресной системе;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 пункте </a:t>
            </a:r>
            <a:r>
              <a:rPr lang="ru-RU" sz="1400" dirty="0" smtClean="0">
                <a:solidFill>
                  <a:schemeClr val="bg1"/>
                </a:solidFill>
              </a:rPr>
              <a:t>2.2 </a:t>
            </a:r>
            <a:r>
              <a:rPr lang="ru-RU" sz="1400" dirty="0">
                <a:solidFill>
                  <a:schemeClr val="bg1"/>
                </a:solidFill>
              </a:rPr>
              <a:t>устава необходимо указать перечень банковских операций таких же, </a:t>
            </a:r>
            <a:r>
              <a:rPr lang="ru-RU" sz="1400" dirty="0" smtClean="0">
                <a:solidFill>
                  <a:schemeClr val="bg1"/>
                </a:solidFill>
              </a:rPr>
              <a:t>          что </a:t>
            </a:r>
            <a:r>
              <a:rPr lang="ru-RU" sz="1400" dirty="0">
                <a:solidFill>
                  <a:schemeClr val="bg1"/>
                </a:solidFill>
              </a:rPr>
              <a:t>указаны и в ходатайстве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После дополнения устава необходимой информацией устав должен быть подписан лицом, уполномоченным на подписание документов решением общего собрания учредителей/решением единственного учредителя </a:t>
            </a:r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расшифровкой фамилии, имени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отчества уполномоченного на подписание лица.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 rot="5400000">
            <a:off x="4213226" y="142884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3226" y="531343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13434"/>
              </p:ext>
            </p:extLst>
          </p:nvPr>
        </p:nvGraphicFramePr>
        <p:xfrm>
          <a:off x="1079500" y="60817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0" y="60817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5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86688" cy="284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Бизнес-план содержит текст, выделенный красным цветом – это положения, требующие заполнения в зависимости от выбора конкретной бизнес-модели </a:t>
            </a:r>
            <a:endParaRPr lang="en-US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и программы действий на период действия бизнес-плана будущей РНКО, отражающих специфику ее деятельности. Срок, на который составляется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бизнес-план</a:t>
            </a:r>
            <a:r>
              <a:rPr lang="ru-RU" sz="1400" dirty="0">
                <a:solidFill>
                  <a:schemeClr val="bg1"/>
                </a:solidFill>
              </a:rPr>
              <a:t>, указывается, начиная с предполагаемого года получения лицензии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на последующие 3 полных календарных года.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После </a:t>
            </a:r>
            <a:r>
              <a:rPr lang="ru-RU" sz="1400" dirty="0">
                <a:solidFill>
                  <a:schemeClr val="bg1"/>
                </a:solidFill>
              </a:rPr>
              <a:t>дополнения бизнес-плана необходимой информацией, бизнес-план должен быть подписан лицом, уполномоченным решением общего собрания учредителей/решением единственного учредителя на подписание документов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расшифровкой его фамилии, имени и отчества.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302770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77" y="-381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06020"/>
              </p:ext>
            </p:extLst>
          </p:nvPr>
        </p:nvGraphicFramePr>
        <p:xfrm>
          <a:off x="1066800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050" y="1354346"/>
            <a:ext cx="779303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Заявление </a:t>
            </a:r>
            <a:r>
              <a:rPr lang="ru-RU" sz="1400" dirty="0">
                <a:solidFill>
                  <a:schemeClr val="bg1"/>
                </a:solidFill>
              </a:rPr>
              <a:t>по форме Р11001 является документом, форма и требования </a:t>
            </a:r>
            <a:r>
              <a:rPr lang="ru-RU" sz="1400" dirty="0" smtClean="0">
                <a:solidFill>
                  <a:schemeClr val="bg1"/>
                </a:solidFill>
              </a:rPr>
              <a:t>                    к </a:t>
            </a:r>
            <a:r>
              <a:rPr lang="ru-RU" sz="1400" dirty="0">
                <a:solidFill>
                  <a:schemeClr val="bg1"/>
                </a:solidFill>
              </a:rPr>
              <a:t>оформлению которого устанавливаются ФНС России Приказом от 31.08.2020 </a:t>
            </a:r>
            <a:r>
              <a:rPr lang="ru-RU" sz="1400" dirty="0" smtClean="0">
                <a:solidFill>
                  <a:schemeClr val="bg1"/>
                </a:solidFill>
              </a:rPr>
              <a:t>        № </a:t>
            </a:r>
            <a:r>
              <a:rPr lang="ru-RU" sz="1400" dirty="0">
                <a:solidFill>
                  <a:schemeClr val="bg1"/>
                </a:solidFill>
              </a:rPr>
              <a:t>ЕД-7-14/617@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</a:t>
            </a:r>
            <a:r>
              <a:rPr lang="ru-RU" sz="1400" dirty="0" smtClean="0">
                <a:solidFill>
                  <a:schemeClr val="bg1"/>
                </a:solidFill>
              </a:rPr>
              <a:t>предпринимателей и </a:t>
            </a:r>
            <a:r>
              <a:rPr lang="ru-RU" sz="1400" dirty="0">
                <a:solidFill>
                  <a:schemeClr val="bg1"/>
                </a:solidFill>
              </a:rPr>
              <a:t>крестьянских (фермерских) хозяйств».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6961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442" y="3134755"/>
            <a:ext cx="1501042" cy="14808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61463"/>
              </p:ext>
            </p:extLst>
          </p:nvPr>
        </p:nvGraphicFramePr>
        <p:xfrm>
          <a:off x="1173455" y="6097504"/>
          <a:ext cx="91306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3455" y="6097504"/>
                        <a:ext cx="91306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1365"/>
            <a:ext cx="7780337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Протокол Совета директоров содержит прочерки, которые необходимо заполнить информацией, относящейся к создаваемой РНКО.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Протокол </a:t>
            </a:r>
            <a:r>
              <a:rPr lang="ru-RU" sz="1400" dirty="0">
                <a:solidFill>
                  <a:schemeClr val="bg1"/>
                </a:solidFill>
              </a:rPr>
              <a:t>Совета директоров должен быть подписан Председателем Совета директоров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секретарем заседания Совета директоров с расшифровкой фамилии, имени и отчества подписавших лиц.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665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662236"/>
              </p:ext>
            </p:extLst>
          </p:nvPr>
        </p:nvGraphicFramePr>
        <p:xfrm>
          <a:off x="1156221" y="6100059"/>
          <a:ext cx="913064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6221" y="6100059"/>
                        <a:ext cx="913064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Равнобедренный треугольник 22"/>
          <p:cNvSpPr/>
          <p:nvPr/>
        </p:nvSpPr>
        <p:spPr>
          <a:xfrm rot="5400000">
            <a:off x="4224950" y="211782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4896" y="1352710"/>
            <a:ext cx="77841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Порядок заполнения и подписания списка учредителей установлен Приложением 3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457200" algn="just">
              <a:lnSpc>
                <a:spcPct val="107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 </a:t>
            </a:r>
            <a:r>
              <a:rPr lang="ru-RU" sz="1400" dirty="0">
                <a:solidFill>
                  <a:schemeClr val="bg1"/>
                </a:solidFill>
              </a:rPr>
              <a:t>Инструкции Банка России от 02.04.2010 № 135-И «О порядке принятия Банком России решения о государственной регистрации кредитных организаций и выдаче лицензий на осуществление банковских операций».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665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3859" y="1384260"/>
            <a:ext cx="325995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РНКО в форме общества  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ограниченной ответственностью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по форме Р11001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избрании 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</a:p>
          <a:p>
            <a:pPr>
              <a:spcAft>
                <a:spcPts val="1500"/>
              </a:spcAft>
            </a:pP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4591" y="4658806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4591" y="4274348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4591" y="390631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4591" y="352477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4591" y="3161615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4591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4591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4591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4591" y="520145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44531"/>
              </p:ext>
            </p:extLst>
          </p:nvPr>
        </p:nvGraphicFramePr>
        <p:xfrm>
          <a:off x="1165617" y="6101838"/>
          <a:ext cx="914400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5617" y="6101838"/>
                        <a:ext cx="914400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84620"/>
              </p:ext>
            </p:extLst>
          </p:nvPr>
        </p:nvGraphicFramePr>
        <p:xfrm>
          <a:off x="2188359" y="6102885"/>
          <a:ext cx="914400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8359" y="6102885"/>
                        <a:ext cx="914400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26E60-8824-40C8-9624-5890E719C527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Широкоэкранный</PresentationFormat>
  <Paragraphs>166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Source Sans Pro</vt:lpstr>
      <vt:lpstr>Тема Office</vt:lpstr>
      <vt:lpstr>Документ</vt:lpstr>
      <vt:lpstr>Acrobat Document</vt:lpstr>
      <vt:lpstr>Создание РНКО в форме АО </vt:lpstr>
      <vt:lpstr>Цель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2026-05-22T06:59:40Z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