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333" r:id="rId6"/>
    <p:sldId id="348" r:id="rId7"/>
    <p:sldId id="370" r:id="rId8"/>
    <p:sldId id="369" r:id="rId9"/>
    <p:sldId id="351" r:id="rId10"/>
    <p:sldId id="353" r:id="rId11"/>
    <p:sldId id="352" r:id="rId12"/>
    <p:sldId id="367" r:id="rId13"/>
    <p:sldId id="368" r:id="rId14"/>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Осипенко Анастасия Александровна" initials="ОАА" lastIdx="1" clrIdx="0">
    <p:extLst>
      <p:ext uri="{19B8F6BF-5375-455C-9EA6-DF929625EA0E}">
        <p15:presenceInfo xmlns:p15="http://schemas.microsoft.com/office/powerpoint/2012/main" userId="S-1-5-21-340576085-3929279038-2991976684-89041" providerId="AD"/>
      </p:ext>
    </p:extLst>
  </p:cmAuthor>
  <p:cmAuthor id="2" name="Макарова Анна Евгеньевна" initials="МАЕ" lastIdx="1" clrIdx="1">
    <p:extLst>
      <p:ext uri="{19B8F6BF-5375-455C-9EA6-DF929625EA0E}">
        <p15:presenceInfo xmlns:p15="http://schemas.microsoft.com/office/powerpoint/2012/main" userId="Макарова Анна Евгеньевна" providerId="None"/>
      </p:ext>
    </p:extLst>
  </p:cmAuthor>
  <p:cmAuthor id="3" name="Гусарова Мария Сергеевна" initials="ГМС" lastIdx="6" clrIdx="2">
    <p:extLst>
      <p:ext uri="{19B8F6BF-5375-455C-9EA6-DF929625EA0E}">
        <p15:presenceInfo xmlns:p15="http://schemas.microsoft.com/office/powerpoint/2012/main" userId="S-1-5-21-340576085-3929279038-2991976684-118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BFF"/>
    <a:srgbClr val="D9F5FB"/>
    <a:srgbClr val="0082BB"/>
    <a:srgbClr val="F6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09" autoAdjust="0"/>
    <p:restoredTop sz="94660"/>
  </p:normalViewPr>
  <p:slideViewPr>
    <p:cSldViewPr snapToGrid="0">
      <p:cViewPr varScale="1">
        <p:scale>
          <a:sx n="111" d="100"/>
          <a:sy n="111" d="100"/>
        </p:scale>
        <p:origin x="85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E5CAE-35A4-4ABD-8177-2FFFB1458F4D}" type="doc">
      <dgm:prSet loTypeId="urn:microsoft.com/office/officeart/2005/8/layout/process1" loCatId="process" qsTypeId="urn:microsoft.com/office/officeart/2005/8/quickstyle/simple1" qsCatId="simple" csTypeId="urn:microsoft.com/office/officeart/2005/8/colors/accent1_2" csCatId="accent1" phldr="1"/>
      <dgm:spPr/>
    </dgm:pt>
    <dgm:pt modelId="{74DEDAD8-F4EA-403D-AB4E-F50C8329C1F9}">
      <dgm:prSet phldrT="[Текст]" custT="1"/>
      <dgm:spPr>
        <a:gradFill rotWithShape="0">
          <a:gsLst>
            <a:gs pos="16000">
              <a:schemeClr val="accent1"/>
            </a:gs>
            <a:gs pos="73000">
              <a:schemeClr val="accent1">
                <a:lumMod val="60000"/>
                <a:lumOff val="40000"/>
              </a:schemeClr>
            </a:gs>
            <a:gs pos="100000">
              <a:schemeClr val="accent2">
                <a:lumMod val="75000"/>
              </a:schemeClr>
            </a:gs>
          </a:gsLst>
          <a:lin ang="2700000" scaled="1"/>
        </a:gradFill>
        <a:effectLst>
          <a:outerShdw blurRad="63500" sx="102000" sy="102000" algn="ctr" rotWithShape="0">
            <a:prstClr val="black">
              <a:alpha val="40000"/>
            </a:prstClr>
          </a:outerShdw>
        </a:effectLst>
      </dgm:spPr>
      <dgm:t>
        <a:bodyPr/>
        <a:lstStyle/>
        <a:p>
          <a:r>
            <a:rPr lang="ru-RU" sz="2000" b="0" dirty="0" smtClean="0">
              <a:solidFill>
                <a:schemeClr val="bg1"/>
              </a:solidFill>
            </a:rPr>
            <a:t>Ознакомьтесь</a:t>
          </a:r>
          <a:br>
            <a:rPr lang="ru-RU" sz="2000" b="0" dirty="0" smtClean="0">
              <a:solidFill>
                <a:schemeClr val="bg1"/>
              </a:solidFill>
            </a:rPr>
          </a:br>
          <a:r>
            <a:rPr lang="ru-RU" sz="2000" b="0" dirty="0" smtClean="0">
              <a:solidFill>
                <a:schemeClr val="bg1"/>
              </a:solidFill>
            </a:rPr>
            <a:t> с перечнем финансовых организаций, допуск которых осуществляется в уведомительном порядке</a:t>
          </a:r>
        </a:p>
      </dgm:t>
    </dgm:pt>
    <dgm:pt modelId="{1F315767-F442-448E-B258-2089F12E1F28}" type="parTrans" cxnId="{7DD15A87-6ED4-4451-91BE-31935B627598}">
      <dgm:prSet/>
      <dgm:spPr/>
      <dgm:t>
        <a:bodyPr/>
        <a:lstStyle/>
        <a:p>
          <a:endParaRPr lang="ru-RU"/>
        </a:p>
      </dgm:t>
    </dgm:pt>
    <dgm:pt modelId="{00A54673-04A7-431B-8A74-25788AFF32C1}" type="sibTrans" cxnId="{7DD15A87-6ED4-4451-91BE-31935B627598}">
      <dgm:prSet/>
      <dgm:spPr>
        <a:gradFill rotWithShape="0">
          <a:gsLst>
            <a:gs pos="16000">
              <a:schemeClr val="accent1">
                <a:lumMod val="20000"/>
                <a:lumOff val="80000"/>
              </a:schemeClr>
            </a:gs>
            <a:gs pos="73000">
              <a:schemeClr val="accent1">
                <a:lumMod val="60000"/>
                <a:lumOff val="40000"/>
              </a:schemeClr>
            </a:gs>
            <a:gs pos="100000">
              <a:schemeClr val="accent2">
                <a:lumMod val="75000"/>
              </a:schemeClr>
            </a:gs>
          </a:gsLst>
          <a:lin ang="2700000" scaled="1"/>
        </a:gradFill>
        <a:ln>
          <a:solidFill>
            <a:schemeClr val="accent2">
              <a:lumMod val="75000"/>
            </a:schemeClr>
          </a:solidFill>
        </a:ln>
      </dgm:spPr>
      <dgm:t>
        <a:bodyPr/>
        <a:lstStyle/>
        <a:p>
          <a:endParaRPr lang="ru-RU"/>
        </a:p>
      </dgm:t>
    </dgm:pt>
    <dgm:pt modelId="{1C3AF5D3-11BA-4EA4-9E16-D37B2B4E886C}">
      <dgm:prSet phldrT="[Текст]" custT="1"/>
      <dgm:spPr>
        <a:gradFill rotWithShape="0">
          <a:gsLst>
            <a:gs pos="16000">
              <a:schemeClr val="accent1"/>
            </a:gs>
            <a:gs pos="73000">
              <a:schemeClr val="accent1">
                <a:lumMod val="60000"/>
                <a:lumOff val="40000"/>
              </a:schemeClr>
            </a:gs>
            <a:gs pos="100000">
              <a:schemeClr val="accent2">
                <a:lumMod val="75000"/>
              </a:schemeClr>
            </a:gs>
          </a:gsLst>
          <a:lin ang="2700000" scaled="1"/>
        </a:gradFill>
        <a:effectLst>
          <a:outerShdw blurRad="63500" sx="102000" sy="102000" algn="ctr" rotWithShape="0">
            <a:prstClr val="black">
              <a:alpha val="40000"/>
            </a:prstClr>
          </a:outerShdw>
        </a:effectLst>
      </dgm:spPr>
      <dgm:t>
        <a:bodyPr/>
        <a:lstStyle/>
        <a:p>
          <a:r>
            <a:rPr lang="ru-RU" sz="2000" b="0" dirty="0" smtClean="0">
              <a:solidFill>
                <a:schemeClr val="bg1"/>
              </a:solidFill>
            </a:rPr>
            <a:t>Проверьте информацию </a:t>
          </a:r>
          <a:br>
            <a:rPr lang="ru-RU" sz="2000" b="0" dirty="0" smtClean="0">
              <a:solidFill>
                <a:schemeClr val="bg1"/>
              </a:solidFill>
            </a:rPr>
          </a:br>
          <a:r>
            <a:rPr lang="ru-RU" sz="2000" b="0" dirty="0" smtClean="0">
              <a:solidFill>
                <a:schemeClr val="bg1"/>
              </a:solidFill>
            </a:rPr>
            <a:t>о юридическом лице </a:t>
          </a:r>
          <a:br>
            <a:rPr lang="ru-RU" sz="2000" b="0" dirty="0" smtClean="0">
              <a:solidFill>
                <a:schemeClr val="bg1"/>
              </a:solidFill>
            </a:rPr>
          </a:br>
          <a:r>
            <a:rPr lang="ru-RU" sz="2000" b="0" dirty="0" smtClean="0">
              <a:solidFill>
                <a:schemeClr val="bg1"/>
              </a:solidFill>
            </a:rPr>
            <a:t>в Справочнике участников финансового рынка</a:t>
          </a:r>
        </a:p>
      </dgm:t>
    </dgm:pt>
    <dgm:pt modelId="{1827BA60-B81C-47C8-848E-20C0E6A1B840}" type="parTrans" cxnId="{9F5EC9AB-07B9-41D6-8352-FF04E99A9F0E}">
      <dgm:prSet/>
      <dgm:spPr/>
      <dgm:t>
        <a:bodyPr/>
        <a:lstStyle/>
        <a:p>
          <a:endParaRPr lang="ru-RU"/>
        </a:p>
      </dgm:t>
    </dgm:pt>
    <dgm:pt modelId="{72AA639D-8ED3-45EF-A26F-E4FDFA2DE51B}" type="sibTrans" cxnId="{9F5EC9AB-07B9-41D6-8352-FF04E99A9F0E}">
      <dgm:prSet/>
      <dgm:spPr/>
      <dgm:t>
        <a:bodyPr/>
        <a:lstStyle/>
        <a:p>
          <a:endParaRPr lang="ru-RU"/>
        </a:p>
      </dgm:t>
    </dgm:pt>
    <dgm:pt modelId="{14D47224-80C8-4CD1-B967-383762D643B6}" type="pres">
      <dgm:prSet presAssocID="{FB6E5CAE-35A4-4ABD-8177-2FFFB1458F4D}" presName="Name0" presStyleCnt="0">
        <dgm:presLayoutVars>
          <dgm:dir/>
          <dgm:resizeHandles val="exact"/>
        </dgm:presLayoutVars>
      </dgm:prSet>
      <dgm:spPr/>
    </dgm:pt>
    <dgm:pt modelId="{9E6AB2FF-F117-427E-A6D1-C6386EDA2EBC}" type="pres">
      <dgm:prSet presAssocID="{74DEDAD8-F4EA-403D-AB4E-F50C8329C1F9}" presName="node" presStyleLbl="node1" presStyleIdx="0" presStyleCnt="2" custScaleX="117744">
        <dgm:presLayoutVars>
          <dgm:bulletEnabled val="1"/>
        </dgm:presLayoutVars>
      </dgm:prSet>
      <dgm:spPr/>
      <dgm:t>
        <a:bodyPr/>
        <a:lstStyle/>
        <a:p>
          <a:endParaRPr lang="ru-RU"/>
        </a:p>
      </dgm:t>
    </dgm:pt>
    <dgm:pt modelId="{84C14B34-B2C2-4089-929E-2DEB5D32658D}" type="pres">
      <dgm:prSet presAssocID="{00A54673-04A7-431B-8A74-25788AFF32C1}" presName="sibTrans" presStyleLbl="sibTrans2D1" presStyleIdx="0" presStyleCnt="1"/>
      <dgm:spPr/>
      <dgm:t>
        <a:bodyPr/>
        <a:lstStyle/>
        <a:p>
          <a:endParaRPr lang="ru-RU"/>
        </a:p>
      </dgm:t>
    </dgm:pt>
    <dgm:pt modelId="{39CD3482-B104-4E41-AC20-0FEDF030F1F6}" type="pres">
      <dgm:prSet presAssocID="{00A54673-04A7-431B-8A74-25788AFF32C1}" presName="connectorText" presStyleLbl="sibTrans2D1" presStyleIdx="0" presStyleCnt="1"/>
      <dgm:spPr/>
      <dgm:t>
        <a:bodyPr/>
        <a:lstStyle/>
        <a:p>
          <a:endParaRPr lang="ru-RU"/>
        </a:p>
      </dgm:t>
    </dgm:pt>
    <dgm:pt modelId="{C2B78CE0-FE1D-4D4B-9EC7-EA74F47BAFE5}" type="pres">
      <dgm:prSet presAssocID="{1C3AF5D3-11BA-4EA4-9E16-D37B2B4E886C}" presName="node" presStyleLbl="node1" presStyleIdx="1" presStyleCnt="2" custScaleX="124652">
        <dgm:presLayoutVars>
          <dgm:bulletEnabled val="1"/>
        </dgm:presLayoutVars>
      </dgm:prSet>
      <dgm:spPr/>
      <dgm:t>
        <a:bodyPr/>
        <a:lstStyle/>
        <a:p>
          <a:endParaRPr lang="ru-RU"/>
        </a:p>
      </dgm:t>
    </dgm:pt>
  </dgm:ptLst>
  <dgm:cxnLst>
    <dgm:cxn modelId="{7DD15A87-6ED4-4451-91BE-31935B627598}" srcId="{FB6E5CAE-35A4-4ABD-8177-2FFFB1458F4D}" destId="{74DEDAD8-F4EA-403D-AB4E-F50C8329C1F9}" srcOrd="0" destOrd="0" parTransId="{1F315767-F442-448E-B258-2089F12E1F28}" sibTransId="{00A54673-04A7-431B-8A74-25788AFF32C1}"/>
    <dgm:cxn modelId="{6EEAF97A-9B86-4D35-9669-675CC6FE5167}" type="presOf" srcId="{FB6E5CAE-35A4-4ABD-8177-2FFFB1458F4D}" destId="{14D47224-80C8-4CD1-B967-383762D643B6}" srcOrd="0" destOrd="0" presId="urn:microsoft.com/office/officeart/2005/8/layout/process1"/>
    <dgm:cxn modelId="{C7DC1B67-6405-4E90-84D1-486849704E27}" type="presOf" srcId="{74DEDAD8-F4EA-403D-AB4E-F50C8329C1F9}" destId="{9E6AB2FF-F117-427E-A6D1-C6386EDA2EBC}" srcOrd="0" destOrd="0" presId="urn:microsoft.com/office/officeart/2005/8/layout/process1"/>
    <dgm:cxn modelId="{39068B47-9AEC-4B28-AB31-1CDAFBA803E8}" type="presOf" srcId="{1C3AF5D3-11BA-4EA4-9E16-D37B2B4E886C}" destId="{C2B78CE0-FE1D-4D4B-9EC7-EA74F47BAFE5}" srcOrd="0" destOrd="0" presId="urn:microsoft.com/office/officeart/2005/8/layout/process1"/>
    <dgm:cxn modelId="{17E3DC52-97CF-4D42-919E-5A743EC273B4}" type="presOf" srcId="{00A54673-04A7-431B-8A74-25788AFF32C1}" destId="{84C14B34-B2C2-4089-929E-2DEB5D32658D}" srcOrd="0" destOrd="0" presId="urn:microsoft.com/office/officeart/2005/8/layout/process1"/>
    <dgm:cxn modelId="{40FAAB6C-B5BC-4724-BD89-E94B4FEA7F87}" type="presOf" srcId="{00A54673-04A7-431B-8A74-25788AFF32C1}" destId="{39CD3482-B104-4E41-AC20-0FEDF030F1F6}" srcOrd="1" destOrd="0" presId="urn:microsoft.com/office/officeart/2005/8/layout/process1"/>
    <dgm:cxn modelId="{9F5EC9AB-07B9-41D6-8352-FF04E99A9F0E}" srcId="{FB6E5CAE-35A4-4ABD-8177-2FFFB1458F4D}" destId="{1C3AF5D3-11BA-4EA4-9E16-D37B2B4E886C}" srcOrd="1" destOrd="0" parTransId="{1827BA60-B81C-47C8-848E-20C0E6A1B840}" sibTransId="{72AA639D-8ED3-45EF-A26F-E4FDFA2DE51B}"/>
    <dgm:cxn modelId="{D2372075-3695-429C-89DE-E828449787A3}" type="presParOf" srcId="{14D47224-80C8-4CD1-B967-383762D643B6}" destId="{9E6AB2FF-F117-427E-A6D1-C6386EDA2EBC}" srcOrd="0" destOrd="0" presId="urn:microsoft.com/office/officeart/2005/8/layout/process1"/>
    <dgm:cxn modelId="{23005301-CF77-4394-939B-0CFC310A13CB}" type="presParOf" srcId="{14D47224-80C8-4CD1-B967-383762D643B6}" destId="{84C14B34-B2C2-4089-929E-2DEB5D32658D}" srcOrd="1" destOrd="0" presId="urn:microsoft.com/office/officeart/2005/8/layout/process1"/>
    <dgm:cxn modelId="{AD84FE0B-7AB5-4030-AF23-0004B4B5ABE1}" type="presParOf" srcId="{84C14B34-B2C2-4089-929E-2DEB5D32658D}" destId="{39CD3482-B104-4E41-AC20-0FEDF030F1F6}" srcOrd="0" destOrd="0" presId="urn:microsoft.com/office/officeart/2005/8/layout/process1"/>
    <dgm:cxn modelId="{5FA9C7C5-BC28-4A8B-B5B2-355DE0F246B1}" type="presParOf" srcId="{14D47224-80C8-4CD1-B967-383762D643B6}" destId="{C2B78CE0-FE1D-4D4B-9EC7-EA74F47BAFE5}"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AB2FF-F117-427E-A6D1-C6386EDA2EBC}">
      <dsp:nvSpPr>
        <dsp:cNvPr id="0" name=""/>
        <dsp:cNvSpPr/>
      </dsp:nvSpPr>
      <dsp:spPr>
        <a:xfrm>
          <a:off x="1502" y="461753"/>
          <a:ext cx="4077229" cy="2077674"/>
        </a:xfrm>
        <a:prstGeom prst="roundRect">
          <a:avLst>
            <a:gd name="adj" fmla="val 10000"/>
          </a:avLst>
        </a:prstGeom>
        <a:gradFill rotWithShape="0">
          <a:gsLst>
            <a:gs pos="16000">
              <a:schemeClr val="accent1"/>
            </a:gs>
            <a:gs pos="73000">
              <a:schemeClr val="accent1">
                <a:lumMod val="60000"/>
                <a:lumOff val="40000"/>
              </a:schemeClr>
            </a:gs>
            <a:gs pos="100000">
              <a:schemeClr val="accent2">
                <a:lumMod val="75000"/>
              </a:schemeClr>
            </a:gs>
          </a:gsLst>
          <a:lin ang="2700000" scaled="1"/>
        </a:gradFill>
        <a:ln w="127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smtClean="0">
              <a:solidFill>
                <a:schemeClr val="bg1"/>
              </a:solidFill>
            </a:rPr>
            <a:t>Ознакомьтесь</a:t>
          </a:r>
          <a:br>
            <a:rPr lang="ru-RU" sz="2000" b="0" kern="1200" dirty="0" smtClean="0">
              <a:solidFill>
                <a:schemeClr val="bg1"/>
              </a:solidFill>
            </a:rPr>
          </a:br>
          <a:r>
            <a:rPr lang="ru-RU" sz="2000" b="0" kern="1200" dirty="0" smtClean="0">
              <a:solidFill>
                <a:schemeClr val="bg1"/>
              </a:solidFill>
            </a:rPr>
            <a:t> с перечнем финансовых организаций, допуск которых осуществляется в уведомительном порядке</a:t>
          </a:r>
        </a:p>
      </dsp:txBody>
      <dsp:txXfrm>
        <a:off x="62355" y="522606"/>
        <a:ext cx="3955523" cy="1955968"/>
      </dsp:txXfrm>
    </dsp:sp>
    <dsp:sp modelId="{84C14B34-B2C2-4089-929E-2DEB5D32658D}">
      <dsp:nvSpPr>
        <dsp:cNvPr id="0" name=""/>
        <dsp:cNvSpPr/>
      </dsp:nvSpPr>
      <dsp:spPr>
        <a:xfrm>
          <a:off x="4425010" y="1071204"/>
          <a:ext cx="734111" cy="858772"/>
        </a:xfrm>
        <a:prstGeom prst="rightArrow">
          <a:avLst>
            <a:gd name="adj1" fmla="val 60000"/>
            <a:gd name="adj2" fmla="val 50000"/>
          </a:avLst>
        </a:prstGeom>
        <a:gradFill rotWithShape="0">
          <a:gsLst>
            <a:gs pos="16000">
              <a:schemeClr val="accent1">
                <a:lumMod val="20000"/>
                <a:lumOff val="80000"/>
              </a:schemeClr>
            </a:gs>
            <a:gs pos="73000">
              <a:schemeClr val="accent1">
                <a:lumMod val="60000"/>
                <a:lumOff val="40000"/>
              </a:schemeClr>
            </a:gs>
            <a:gs pos="100000">
              <a:schemeClr val="accent2">
                <a:lumMod val="75000"/>
              </a:schemeClr>
            </a:gs>
          </a:gsLst>
          <a:lin ang="2700000" scaled="1"/>
        </a:gra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ru-RU" sz="3900" kern="1200"/>
        </a:p>
      </dsp:txBody>
      <dsp:txXfrm>
        <a:off x="4425010" y="1242958"/>
        <a:ext cx="513878" cy="515264"/>
      </dsp:txXfrm>
    </dsp:sp>
    <dsp:sp modelId="{C2B78CE0-FE1D-4D4B-9EC7-EA74F47BAFE5}">
      <dsp:nvSpPr>
        <dsp:cNvPr id="0" name=""/>
        <dsp:cNvSpPr/>
      </dsp:nvSpPr>
      <dsp:spPr>
        <a:xfrm>
          <a:off x="5463847" y="461753"/>
          <a:ext cx="4316438" cy="2077674"/>
        </a:xfrm>
        <a:prstGeom prst="roundRect">
          <a:avLst>
            <a:gd name="adj" fmla="val 10000"/>
          </a:avLst>
        </a:prstGeom>
        <a:gradFill rotWithShape="0">
          <a:gsLst>
            <a:gs pos="16000">
              <a:schemeClr val="accent1"/>
            </a:gs>
            <a:gs pos="73000">
              <a:schemeClr val="accent1">
                <a:lumMod val="60000"/>
                <a:lumOff val="40000"/>
              </a:schemeClr>
            </a:gs>
            <a:gs pos="100000">
              <a:schemeClr val="accent2">
                <a:lumMod val="75000"/>
              </a:schemeClr>
            </a:gs>
          </a:gsLst>
          <a:lin ang="2700000" scaled="1"/>
        </a:gradFill>
        <a:ln w="127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smtClean="0">
              <a:solidFill>
                <a:schemeClr val="bg1"/>
              </a:solidFill>
            </a:rPr>
            <a:t>Проверьте информацию </a:t>
          </a:r>
          <a:br>
            <a:rPr lang="ru-RU" sz="2000" b="0" kern="1200" dirty="0" smtClean="0">
              <a:solidFill>
                <a:schemeClr val="bg1"/>
              </a:solidFill>
            </a:rPr>
          </a:br>
          <a:r>
            <a:rPr lang="ru-RU" sz="2000" b="0" kern="1200" dirty="0" smtClean="0">
              <a:solidFill>
                <a:schemeClr val="bg1"/>
              </a:solidFill>
            </a:rPr>
            <a:t>о юридическом лице </a:t>
          </a:r>
          <a:br>
            <a:rPr lang="ru-RU" sz="2000" b="0" kern="1200" dirty="0" smtClean="0">
              <a:solidFill>
                <a:schemeClr val="bg1"/>
              </a:solidFill>
            </a:rPr>
          </a:br>
          <a:r>
            <a:rPr lang="ru-RU" sz="2000" b="0" kern="1200" dirty="0" smtClean="0">
              <a:solidFill>
                <a:schemeClr val="bg1"/>
              </a:solidFill>
            </a:rPr>
            <a:t>в Справочнике участников финансового рынка</a:t>
          </a:r>
        </a:p>
      </dsp:txBody>
      <dsp:txXfrm>
        <a:off x="5524700" y="522606"/>
        <a:ext cx="4194732" cy="19559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31A7E530-0CBA-48EB-B17D-91110B96F5C6}" type="datetimeFigureOut">
              <a:rPr lang="ru-RU" smtClean="0"/>
              <a:t>14.10.2025</a:t>
            </a:fld>
            <a:endParaRPr lang="ru-RU"/>
          </a:p>
        </p:txBody>
      </p:sp>
      <p:sp>
        <p:nvSpPr>
          <p:cNvPr id="4" name="Образ слайда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F2904BCD-10C8-42A5-ABBA-D5D1FBF78BBA}" type="slidenum">
              <a:rPr lang="ru-RU" smtClean="0"/>
              <a:t>‹#›</a:t>
            </a:fld>
            <a:endParaRPr lang="ru-RU"/>
          </a:p>
        </p:txBody>
      </p:sp>
    </p:spTree>
    <p:extLst>
      <p:ext uri="{BB962C8B-B14F-4D97-AF65-F5344CB8AC3E}">
        <p14:creationId xmlns:p14="http://schemas.microsoft.com/office/powerpoint/2010/main" val="140349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Обложка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1176339" y="3797299"/>
            <a:ext cx="4062411" cy="2117725"/>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1176339" y="6205566"/>
            <a:ext cx="4062411"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a:t>
            </a:r>
            <a:r>
              <a:rPr lang="ru-RU" dirty="0"/>
              <a:t> г.</a:t>
            </a:r>
          </a:p>
        </p:txBody>
      </p:sp>
      <p:pic>
        <p:nvPicPr>
          <p:cNvPr id="9" name="Рисунок 8">
            <a:extLst>
              <a:ext uri="{FF2B5EF4-FFF2-40B4-BE49-F238E27FC236}">
                <a16:creationId xmlns:a16="http://schemas.microsoft.com/office/drawing/2014/main" id="{1FF4B885-5B69-4FE3-925A-37317C9E4C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pic>
        <p:nvPicPr>
          <p:cNvPr id="11" name="Рисунок 10">
            <a:extLst>
              <a:ext uri="{FF2B5EF4-FFF2-40B4-BE49-F238E27FC236}">
                <a16:creationId xmlns:a16="http://schemas.microsoft.com/office/drawing/2014/main" id="{6D5B71E1-4C95-4E0E-82AA-C4C2E1DAE7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757" r="18281"/>
          <a:stretch/>
        </p:blipFill>
        <p:spPr>
          <a:xfrm>
            <a:off x="6096000" y="0"/>
            <a:ext cx="6096000" cy="6858000"/>
          </a:xfrm>
          <a:prstGeom prst="rect">
            <a:avLst/>
          </a:prstGeom>
        </p:spPr>
      </p:pic>
    </p:spTree>
    <p:extLst>
      <p:ext uri="{BB962C8B-B14F-4D97-AF65-F5344CB8AC3E}">
        <p14:creationId xmlns:p14="http://schemas.microsoft.com/office/powerpoint/2010/main" val="29714590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в 2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4942103"/>
            <a:ext cx="5554662"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433391" y="1971675"/>
            <a:ext cx="5554659" cy="2733675"/>
          </a:xfrm>
          <a:solidFill>
            <a:schemeClr val="bg2"/>
          </a:solidFill>
        </p:spPr>
        <p:txBody>
          <a:bodyPr>
            <a:noAutofit/>
          </a:bodyPr>
          <a:lstStyle/>
          <a:p>
            <a:endParaRPr lang="ru-RU"/>
          </a:p>
        </p:txBody>
      </p:sp>
      <p:sp>
        <p:nvSpPr>
          <p:cNvPr id="7" name="Текст 7">
            <a:extLst>
              <a:ext uri="{FF2B5EF4-FFF2-40B4-BE49-F238E27FC236}">
                <a16:creationId xmlns:a16="http://schemas.microsoft.com/office/drawing/2014/main" id="{F2786F94-0219-4D50-AE47-BFADD00557D9}"/>
              </a:ext>
            </a:extLst>
          </p:cNvPr>
          <p:cNvSpPr>
            <a:spLocks noGrp="1"/>
          </p:cNvSpPr>
          <p:nvPr>
            <p:ph type="body" sz="quarter" idx="15"/>
          </p:nvPr>
        </p:nvSpPr>
        <p:spPr>
          <a:xfrm>
            <a:off x="6203947" y="4942103"/>
            <a:ext cx="5554662"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9">
            <a:extLst>
              <a:ext uri="{FF2B5EF4-FFF2-40B4-BE49-F238E27FC236}">
                <a16:creationId xmlns:a16="http://schemas.microsoft.com/office/drawing/2014/main" id="{08194C61-3908-4D9E-ADA8-AD85B6B49F21}"/>
              </a:ext>
            </a:extLst>
          </p:cNvPr>
          <p:cNvSpPr>
            <a:spLocks noGrp="1"/>
          </p:cNvSpPr>
          <p:nvPr>
            <p:ph type="pic" sz="quarter" idx="16"/>
          </p:nvPr>
        </p:nvSpPr>
        <p:spPr>
          <a:xfrm>
            <a:off x="6203950" y="1971675"/>
            <a:ext cx="5554659" cy="2733675"/>
          </a:xfrm>
          <a:solidFill>
            <a:schemeClr val="bg2"/>
          </a:solidFill>
        </p:spPr>
        <p:txBody>
          <a:bodyPr>
            <a:noAutofit/>
          </a:bodyPr>
          <a:lstStyle/>
          <a:p>
            <a:endParaRPr lang="ru-RU"/>
          </a:p>
        </p:txBody>
      </p:sp>
    </p:spTree>
    <p:extLst>
      <p:ext uri="{BB962C8B-B14F-4D97-AF65-F5344CB8AC3E}">
        <p14:creationId xmlns:p14="http://schemas.microsoft.com/office/powerpoint/2010/main" val="351849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в 3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4942103"/>
            <a:ext cx="3609974"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433392" y="1971675"/>
            <a:ext cx="3609972" cy="2733675"/>
          </a:xfrm>
          <a:solidFill>
            <a:schemeClr val="bg2"/>
          </a:solidFill>
        </p:spPr>
        <p:txBody>
          <a:bodyPr>
            <a:noAutofit/>
          </a:bodyPr>
          <a:lstStyle/>
          <a:p>
            <a:endParaRPr lang="ru-RU"/>
          </a:p>
        </p:txBody>
      </p:sp>
      <p:sp>
        <p:nvSpPr>
          <p:cNvPr id="11" name="Текст 7">
            <a:extLst>
              <a:ext uri="{FF2B5EF4-FFF2-40B4-BE49-F238E27FC236}">
                <a16:creationId xmlns:a16="http://schemas.microsoft.com/office/drawing/2014/main" id="{DCBD97CA-2B21-43E5-B3A6-4E3A6887B720}"/>
              </a:ext>
            </a:extLst>
          </p:cNvPr>
          <p:cNvSpPr>
            <a:spLocks noGrp="1"/>
          </p:cNvSpPr>
          <p:nvPr>
            <p:ph type="body" sz="quarter" idx="15"/>
          </p:nvPr>
        </p:nvSpPr>
        <p:spPr>
          <a:xfrm>
            <a:off x="4279900" y="4942103"/>
            <a:ext cx="3633788"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2" name="Рисунок 9">
            <a:extLst>
              <a:ext uri="{FF2B5EF4-FFF2-40B4-BE49-F238E27FC236}">
                <a16:creationId xmlns:a16="http://schemas.microsoft.com/office/drawing/2014/main" id="{9BB48594-CDF5-4760-829E-7067E397D546}"/>
              </a:ext>
            </a:extLst>
          </p:cNvPr>
          <p:cNvSpPr>
            <a:spLocks noGrp="1"/>
          </p:cNvSpPr>
          <p:nvPr>
            <p:ph type="pic" sz="quarter" idx="16"/>
          </p:nvPr>
        </p:nvSpPr>
        <p:spPr>
          <a:xfrm>
            <a:off x="4279904" y="1971675"/>
            <a:ext cx="3633784" cy="2733675"/>
          </a:xfrm>
          <a:solidFill>
            <a:schemeClr val="bg2"/>
          </a:solidFill>
        </p:spPr>
        <p:txBody>
          <a:bodyPr>
            <a:noAutofit/>
          </a:bodyPr>
          <a:lstStyle/>
          <a:p>
            <a:endParaRPr lang="ru-RU"/>
          </a:p>
        </p:txBody>
      </p:sp>
      <p:sp>
        <p:nvSpPr>
          <p:cNvPr id="13" name="Текст 7">
            <a:extLst>
              <a:ext uri="{FF2B5EF4-FFF2-40B4-BE49-F238E27FC236}">
                <a16:creationId xmlns:a16="http://schemas.microsoft.com/office/drawing/2014/main" id="{8EDE3255-D331-473E-9F80-45DF45BC78A0}"/>
              </a:ext>
            </a:extLst>
          </p:cNvPr>
          <p:cNvSpPr>
            <a:spLocks noGrp="1"/>
          </p:cNvSpPr>
          <p:nvPr>
            <p:ph type="body" sz="quarter" idx="17"/>
          </p:nvPr>
        </p:nvSpPr>
        <p:spPr>
          <a:xfrm>
            <a:off x="8124820" y="4942103"/>
            <a:ext cx="3633788"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4" name="Рисунок 9">
            <a:extLst>
              <a:ext uri="{FF2B5EF4-FFF2-40B4-BE49-F238E27FC236}">
                <a16:creationId xmlns:a16="http://schemas.microsoft.com/office/drawing/2014/main" id="{988FBD5B-1F8B-4DA1-9167-A98867F784DD}"/>
              </a:ext>
            </a:extLst>
          </p:cNvPr>
          <p:cNvSpPr>
            <a:spLocks noGrp="1"/>
          </p:cNvSpPr>
          <p:nvPr>
            <p:ph type="pic" sz="quarter" idx="18"/>
          </p:nvPr>
        </p:nvSpPr>
        <p:spPr>
          <a:xfrm>
            <a:off x="8124824" y="1971675"/>
            <a:ext cx="3633784" cy="2733675"/>
          </a:xfrm>
          <a:solidFill>
            <a:schemeClr val="bg2"/>
          </a:solidFill>
        </p:spPr>
        <p:txBody>
          <a:bodyPr>
            <a:noAutofit/>
          </a:bodyPr>
          <a:lstStyle/>
          <a:p>
            <a:endParaRPr lang="ru-RU"/>
          </a:p>
        </p:txBody>
      </p:sp>
    </p:spTree>
    <p:extLst>
      <p:ext uri="{BB962C8B-B14F-4D97-AF65-F5344CB8AC3E}">
        <p14:creationId xmlns:p14="http://schemas.microsoft.com/office/powerpoint/2010/main" val="2409094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екст и широкое изображение сниз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9" y="1971675"/>
            <a:ext cx="11325222" cy="1771650"/>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3">
            <a:extLst>
              <a:ext uri="{FF2B5EF4-FFF2-40B4-BE49-F238E27FC236}">
                <a16:creationId xmlns:a16="http://schemas.microsoft.com/office/drawing/2014/main" id="{A0A68313-7CA3-4A32-A17E-CB916613E00F}"/>
              </a:ext>
            </a:extLst>
          </p:cNvPr>
          <p:cNvSpPr>
            <a:spLocks noGrp="1"/>
          </p:cNvSpPr>
          <p:nvPr>
            <p:ph type="pic" sz="quarter" idx="15"/>
          </p:nvPr>
        </p:nvSpPr>
        <p:spPr>
          <a:xfrm>
            <a:off x="433388" y="3990975"/>
            <a:ext cx="11325225" cy="2435225"/>
          </a:xfrm>
          <a:solidFill>
            <a:schemeClr val="bg2"/>
          </a:solidFill>
        </p:spPr>
        <p:txBody>
          <a:bodyPr/>
          <a:lstStyle/>
          <a:p>
            <a:endParaRPr lang="ru-RU"/>
          </a:p>
        </p:txBody>
      </p:sp>
    </p:spTree>
    <p:extLst>
      <p:ext uri="{BB962C8B-B14F-4D97-AF65-F5344CB8AC3E}">
        <p14:creationId xmlns:p14="http://schemas.microsoft.com/office/powerpoint/2010/main" val="281656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екст и диаграммы">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4591050"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a:extLst>
              <a:ext uri="{FF2B5EF4-FFF2-40B4-BE49-F238E27FC236}">
                <a16:creationId xmlns:a16="http://schemas.microsoft.com/office/drawing/2014/main" id="{7D19B8BF-6038-462B-B8EC-3BE4E63232CE}"/>
              </a:ext>
            </a:extLst>
          </p:cNvPr>
          <p:cNvSpPr>
            <a:spLocks noGrp="1"/>
          </p:cNvSpPr>
          <p:nvPr>
            <p:ph type="chart" sz="quarter" idx="14"/>
          </p:nvPr>
        </p:nvSpPr>
        <p:spPr>
          <a:xfrm>
            <a:off x="6203950" y="1971675"/>
            <a:ext cx="2674938" cy="4452938"/>
          </a:xfrm>
          <a:solidFill>
            <a:schemeClr val="bg2"/>
          </a:solidFill>
        </p:spPr>
        <p:txBody>
          <a:bodyPr>
            <a:noAutofit/>
          </a:bodyPr>
          <a:lstStyle/>
          <a:p>
            <a:endParaRPr lang="ru-RU"/>
          </a:p>
        </p:txBody>
      </p:sp>
      <p:sp>
        <p:nvSpPr>
          <p:cNvPr id="9" name="Диаграмма 3">
            <a:extLst>
              <a:ext uri="{FF2B5EF4-FFF2-40B4-BE49-F238E27FC236}">
                <a16:creationId xmlns:a16="http://schemas.microsoft.com/office/drawing/2014/main" id="{167A4ACF-9947-4AF0-89F5-3536622AB2A3}"/>
              </a:ext>
            </a:extLst>
          </p:cNvPr>
          <p:cNvSpPr>
            <a:spLocks noGrp="1"/>
          </p:cNvSpPr>
          <p:nvPr>
            <p:ph type="chart" sz="quarter" idx="15"/>
          </p:nvPr>
        </p:nvSpPr>
        <p:spPr>
          <a:xfrm>
            <a:off x="9090025" y="1971675"/>
            <a:ext cx="2668586" cy="4452938"/>
          </a:xfrm>
          <a:solidFill>
            <a:schemeClr val="bg2"/>
          </a:solidFill>
        </p:spPr>
        <p:txBody>
          <a:bodyPr>
            <a:noAutofit/>
          </a:bodyPr>
          <a:lstStyle/>
          <a:p>
            <a:endParaRPr lang="ru-RU"/>
          </a:p>
        </p:txBody>
      </p:sp>
    </p:spTree>
    <p:extLst>
      <p:ext uri="{BB962C8B-B14F-4D97-AF65-F5344CB8AC3E}">
        <p14:creationId xmlns:p14="http://schemas.microsoft.com/office/powerpoint/2010/main" val="125708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екст и широкая диаграмм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3609975"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a:extLst>
              <a:ext uri="{FF2B5EF4-FFF2-40B4-BE49-F238E27FC236}">
                <a16:creationId xmlns:a16="http://schemas.microsoft.com/office/drawing/2014/main" id="{7D19B8BF-6038-462B-B8EC-3BE4E63232CE}"/>
              </a:ext>
            </a:extLst>
          </p:cNvPr>
          <p:cNvSpPr>
            <a:spLocks noGrp="1"/>
          </p:cNvSpPr>
          <p:nvPr>
            <p:ph type="chart" sz="quarter" idx="14"/>
          </p:nvPr>
        </p:nvSpPr>
        <p:spPr>
          <a:xfrm>
            <a:off x="4279901" y="1971675"/>
            <a:ext cx="7478712" cy="4452938"/>
          </a:xfrm>
          <a:solidFill>
            <a:schemeClr val="bg2"/>
          </a:solidFill>
        </p:spPr>
        <p:txBody>
          <a:bodyPr>
            <a:noAutofit/>
          </a:bodyPr>
          <a:lstStyle/>
          <a:p>
            <a:endParaRPr lang="ru-RU"/>
          </a:p>
        </p:txBody>
      </p:sp>
    </p:spTree>
    <p:extLst>
      <p:ext uri="{BB962C8B-B14F-4D97-AF65-F5344CB8AC3E}">
        <p14:creationId xmlns:p14="http://schemas.microsoft.com/office/powerpoint/2010/main" val="3817214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Текст и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9" y="1971675"/>
            <a:ext cx="2665412"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3317875" y="1971675"/>
            <a:ext cx="8440738" cy="4452938"/>
          </a:xfrm>
          <a:solidFill>
            <a:schemeClr val="bg2"/>
          </a:solidFill>
        </p:spPr>
        <p:txBody>
          <a:bodyPr>
            <a:noAutofit/>
          </a:bodyPr>
          <a:lstStyle/>
          <a:p>
            <a:endParaRPr lang="ru-RU"/>
          </a:p>
        </p:txBody>
      </p:sp>
    </p:spTree>
    <p:extLst>
      <p:ext uri="{BB962C8B-B14F-4D97-AF65-F5344CB8AC3E}">
        <p14:creationId xmlns:p14="http://schemas.microsoft.com/office/powerpoint/2010/main" val="85687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Широкая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433387" y="1971675"/>
            <a:ext cx="11325226" cy="4452938"/>
          </a:xfrm>
          <a:solidFill>
            <a:schemeClr val="bg2"/>
          </a:solidFill>
        </p:spPr>
        <p:txBody>
          <a:bodyPr>
            <a:noAutofit/>
          </a:bodyPr>
          <a:lstStyle/>
          <a:p>
            <a:endParaRPr lang="ru-RU"/>
          </a:p>
        </p:txBody>
      </p:sp>
    </p:spTree>
    <p:extLst>
      <p:ext uri="{BB962C8B-B14F-4D97-AF65-F5344CB8AC3E}">
        <p14:creationId xmlns:p14="http://schemas.microsoft.com/office/powerpoint/2010/main" val="3020921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екст и широкая таблица сниз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9" y="1971675"/>
            <a:ext cx="11325222" cy="1771650"/>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433387" y="4010025"/>
            <a:ext cx="11325226" cy="2414588"/>
          </a:xfrm>
          <a:solidFill>
            <a:schemeClr val="bg2"/>
          </a:solidFill>
        </p:spPr>
        <p:txBody>
          <a:bodyPr>
            <a:noAutofit/>
          </a:bodyPr>
          <a:lstStyle/>
          <a:p>
            <a:endParaRPr lang="ru-RU" dirty="0"/>
          </a:p>
        </p:txBody>
      </p:sp>
    </p:spTree>
    <p:extLst>
      <p:ext uri="{BB962C8B-B14F-4D97-AF65-F5344CB8AC3E}">
        <p14:creationId xmlns:p14="http://schemas.microsoft.com/office/powerpoint/2010/main" val="1589973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лайдов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49" y="3797299"/>
            <a:ext cx="5554663" cy="2692402"/>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1971675"/>
            <a:ext cx="5554663" cy="1089027"/>
          </a:xfrm>
        </p:spPr>
        <p:txBody>
          <a:bodyPr anchor="b"/>
          <a:lstStyle>
            <a:lvl1pPr>
              <a:spcBef>
                <a:spcPts val="0"/>
              </a:spcBef>
              <a:defRPr sz="1800" cap="none" spc="0" baseline="0">
                <a:solidFill>
                  <a:schemeClr val="bg1"/>
                </a:solidFill>
              </a:defRPr>
            </a:lvl1pPr>
            <a:lvl2pPr>
              <a:defRPr sz="2400"/>
            </a:lvl2pPr>
            <a:lvl3pPr>
              <a:defRPr sz="2400"/>
            </a:lvl3pPr>
            <a:lvl4pPr>
              <a:defRPr sz="2400"/>
            </a:lvl4pPr>
            <a:lvl5pPr>
              <a:defRPr sz="24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pic>
        <p:nvPicPr>
          <p:cNvPr id="9" name="Рисунок 6">
            <a:extLst>
              <a:ext uri="{FF2B5EF4-FFF2-40B4-BE49-F238E27FC236}">
                <a16:creationId xmlns:a16="http://schemas.microsoft.com/office/drawing/2014/main" id="{2D09C9D3-356B-3846-94B4-E4F8438C66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2513253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лайдов 2">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D60555C7-2B73-3049-8C33-F281723F5299}"/>
              </a:ext>
            </a:extLst>
          </p:cNvPr>
          <p:cNvSpPr/>
          <p:nvPr userDrawn="1"/>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49" y="3797299"/>
            <a:ext cx="5554663" cy="2692402"/>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1971675"/>
            <a:ext cx="5554663" cy="1089027"/>
          </a:xfrm>
        </p:spPr>
        <p:txBody>
          <a:bodyPr anchor="b"/>
          <a:lstStyle>
            <a:lvl1pPr>
              <a:spcBef>
                <a:spcPts val="0"/>
              </a:spcBef>
              <a:defRPr sz="1800" cap="none" spc="0" baseline="0">
                <a:solidFill>
                  <a:schemeClr val="bg1"/>
                </a:solidFill>
              </a:defRPr>
            </a:lvl1pPr>
            <a:lvl2pPr>
              <a:defRPr sz="2400"/>
            </a:lvl2pPr>
            <a:lvl3pPr>
              <a:defRPr sz="2400"/>
            </a:lvl3pPr>
            <a:lvl4pPr>
              <a:defRPr sz="2400"/>
            </a:lvl4pPr>
            <a:lvl5pPr>
              <a:defRPr sz="24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pic>
        <p:nvPicPr>
          <p:cNvPr id="12" name="Рисунок 6">
            <a:extLst>
              <a:ext uri="{FF2B5EF4-FFF2-40B4-BE49-F238E27FC236}">
                <a16:creationId xmlns:a16="http://schemas.microsoft.com/office/drawing/2014/main" id="{B34D0E2B-3A67-2B4B-B4DC-13F339FB52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377069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Обложка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1176339" y="3797299"/>
            <a:ext cx="4062411" cy="2117725"/>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1176339" y="6205566"/>
            <a:ext cx="4062411"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a:t>
            </a:r>
            <a:r>
              <a:rPr lang="ru-RU" dirty="0"/>
              <a:t> г.</a:t>
            </a:r>
          </a:p>
        </p:txBody>
      </p:sp>
      <p:pic>
        <p:nvPicPr>
          <p:cNvPr id="3" name="Рисунок 2">
            <a:extLst>
              <a:ext uri="{FF2B5EF4-FFF2-40B4-BE49-F238E27FC236}">
                <a16:creationId xmlns:a16="http://schemas.microsoft.com/office/drawing/2014/main" id="{6D5B71E1-4C95-4E0E-82AA-C4C2E1DAE7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757" r="18281"/>
          <a:stretch/>
        </p:blipFill>
        <p:spPr>
          <a:xfrm>
            <a:off x="6096000" y="0"/>
            <a:ext cx="6096000" cy="6858000"/>
          </a:xfrm>
          <a:prstGeom prst="rect">
            <a:avLst/>
          </a:prstGeom>
        </p:spPr>
      </p:pic>
      <p:pic>
        <p:nvPicPr>
          <p:cNvPr id="8" name="Рисунок 7">
            <a:extLst>
              <a:ext uri="{FF2B5EF4-FFF2-40B4-BE49-F238E27FC236}">
                <a16:creationId xmlns:a16="http://schemas.microsoft.com/office/drawing/2014/main" id="{475B42C9-D670-446A-9583-BD5571714E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137899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лайдов 3">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149720B7-F087-0D46-8716-D12F8DD56354}"/>
              </a:ext>
            </a:extLst>
          </p:cNvPr>
          <p:cNvSpPr/>
          <p:nvPr userDrawn="1"/>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49" y="3797299"/>
            <a:ext cx="5554663" cy="2692402"/>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1971675"/>
            <a:ext cx="5554663" cy="1089027"/>
          </a:xfrm>
        </p:spPr>
        <p:txBody>
          <a:bodyPr anchor="b"/>
          <a:lstStyle>
            <a:lvl1pPr>
              <a:spcBef>
                <a:spcPts val="0"/>
              </a:spcBef>
              <a:defRPr sz="1800" cap="none" spc="0" baseline="0">
                <a:solidFill>
                  <a:schemeClr val="tx2"/>
                </a:solidFill>
              </a:defRPr>
            </a:lvl1pPr>
            <a:lvl2pPr>
              <a:defRPr sz="2400"/>
            </a:lvl2pPr>
            <a:lvl3pPr>
              <a:defRPr sz="2400"/>
            </a:lvl3pPr>
            <a:lvl4pPr>
              <a:defRPr sz="2400"/>
            </a:lvl4pPr>
            <a:lvl5pPr>
              <a:defRPr sz="24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pic>
        <p:nvPicPr>
          <p:cNvPr id="12" name="Рисунок 6">
            <a:extLst>
              <a:ext uri="{FF2B5EF4-FFF2-40B4-BE49-F238E27FC236}">
                <a16:creationId xmlns:a16="http://schemas.microsoft.com/office/drawing/2014/main" id="{DF16A914-AF66-C045-9B76-8BF5E52935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3211303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 оглавлением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5988049" y="3787775"/>
            <a:ext cx="5770563" cy="2636838"/>
          </a:xfrm>
        </p:spPr>
        <p:txBody>
          <a:bodyPr anchor="t" anchorCtr="0"/>
          <a:lstStyle>
            <a:lvl1pPr marL="216000" marR="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Подраздел презентации 1</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2</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1" name="Рисунок 6">
            <a:extLst>
              <a:ext uri="{FF2B5EF4-FFF2-40B4-BE49-F238E27FC236}">
                <a16:creationId xmlns:a16="http://schemas.microsoft.com/office/drawing/2014/main" id="{1D350056-7D55-234D-9A03-20C0F8E9FB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197239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 оглавлением 2">
    <p:spTree>
      <p:nvGrpSpPr>
        <p:cNvPr id="1" name=""/>
        <p:cNvGrpSpPr/>
        <p:nvPr/>
      </p:nvGrpSpPr>
      <p:grpSpPr>
        <a:xfrm>
          <a:off x="0" y="0"/>
          <a:ext cx="0" cy="0"/>
          <a:chOff x="0" y="0"/>
          <a:chExt cx="0" cy="0"/>
        </a:xfrm>
      </p:grpSpPr>
      <p:sp>
        <p:nvSpPr>
          <p:cNvPr id="11" name="Прямоугольник 5">
            <a:extLst>
              <a:ext uri="{FF2B5EF4-FFF2-40B4-BE49-F238E27FC236}">
                <a16:creationId xmlns:a16="http://schemas.microsoft.com/office/drawing/2014/main" id="{576F7CF3-5215-9E41-B00F-A2467B5A4064}"/>
              </a:ext>
            </a:extLst>
          </p:cNvPr>
          <p:cNvSpPr/>
          <p:nvPr userDrawn="1"/>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5988049" y="3787775"/>
            <a:ext cx="5770563" cy="2636838"/>
          </a:xfrm>
        </p:spPr>
        <p:txBody>
          <a:bodyPr anchor="t" anchorCtr="0"/>
          <a:lstStyle>
            <a:lvl1pPr marL="216000" marR="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Подраздел презентации 1</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2</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2" name="Рисунок 6">
            <a:extLst>
              <a:ext uri="{FF2B5EF4-FFF2-40B4-BE49-F238E27FC236}">
                <a16:creationId xmlns:a16="http://schemas.microsoft.com/office/drawing/2014/main" id="{BC34E9FA-E708-6144-89C3-CDB66D4AFC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84709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 оглавлением 3">
    <p:spTree>
      <p:nvGrpSpPr>
        <p:cNvPr id="1" name=""/>
        <p:cNvGrpSpPr/>
        <p:nvPr/>
      </p:nvGrpSpPr>
      <p:grpSpPr>
        <a:xfrm>
          <a:off x="0" y="0"/>
          <a:ext cx="0" cy="0"/>
          <a:chOff x="0" y="0"/>
          <a:chExt cx="0" cy="0"/>
        </a:xfrm>
      </p:grpSpPr>
      <p:sp>
        <p:nvSpPr>
          <p:cNvPr id="11" name="Прямоугольник 5">
            <a:extLst>
              <a:ext uri="{FF2B5EF4-FFF2-40B4-BE49-F238E27FC236}">
                <a16:creationId xmlns:a16="http://schemas.microsoft.com/office/drawing/2014/main" id="{D893A5DB-B2E0-3B4E-9B24-2C07CA7DBDEE}"/>
              </a:ext>
            </a:extLst>
          </p:cNvPr>
          <p:cNvSpPr/>
          <p:nvPr userDrawn="1"/>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5988049" y="3787775"/>
            <a:ext cx="5770563" cy="2636838"/>
          </a:xfrm>
        </p:spPr>
        <p:txBody>
          <a:bodyPr anchor="t" anchorCtr="0"/>
          <a:lstStyle>
            <a:lvl1pPr marL="216000" marR="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Подраздел презентации 1</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2</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2" name="Рисунок 6">
            <a:extLst>
              <a:ext uri="{FF2B5EF4-FFF2-40B4-BE49-F238E27FC236}">
                <a16:creationId xmlns:a16="http://schemas.microsoft.com/office/drawing/2014/main" id="{B285BCAC-AE70-3F4C-A015-C62A1A4A81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1508664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Слайд с крупным показателем 1">
    <p:bg>
      <p:bgPr>
        <a:gradFill>
          <a:gsLst>
            <a:gs pos="100000">
              <a:schemeClr val="accent2"/>
            </a:gs>
            <a:gs pos="0">
              <a:schemeClr val="accent1"/>
            </a:gs>
          </a:gsLst>
          <a:lin ang="5400000" scaled="1"/>
        </a:gradFill>
        <a:effectLst/>
      </p:bgPr>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lvl1pPr>
              <a:defRPr>
                <a:solidFill>
                  <a:schemeClr val="bg1"/>
                </a:solidFill>
              </a:defRPr>
            </a:lvl1pPr>
          </a:lstStyle>
          <a:p>
            <a:r>
              <a:rPr lang="ru-RU" smtClean="0"/>
              <a:t>Источник / примечание</a:t>
            </a:r>
            <a:endParaRPr lang="ru-RU" dirty="0"/>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lvl1pPr>
              <a:defRPr>
                <a:solidFill>
                  <a:schemeClr val="bg1"/>
                </a:solidFill>
              </a:defRPr>
            </a:lvl1pPr>
          </a:lstStyle>
          <a:p>
            <a:fld id="{10AA99AE-6A35-4C1E-8082-A4A87B5CA521}" type="slidenum">
              <a:rPr lang="ru-RU" smtClean="0"/>
              <a:pPr/>
              <a:t>‹#›</a:t>
            </a:fld>
            <a:endParaRPr lang="ru-RU" dirty="0"/>
          </a:p>
        </p:txBody>
      </p:sp>
      <p:cxnSp>
        <p:nvCxnSpPr>
          <p:cNvPr id="4" name="Прямая соединительная линия 3">
            <a:extLst>
              <a:ext uri="{FF2B5EF4-FFF2-40B4-BE49-F238E27FC236}">
                <a16:creationId xmlns:a16="http://schemas.microsoft.com/office/drawing/2014/main" id="{80C1A66E-447C-497E-B791-484EC723AC3C}"/>
              </a:ext>
            </a:extLst>
          </p:cNvPr>
          <p:cNvCxnSpPr/>
          <p:nvPr userDrawn="1"/>
        </p:nvCxnSpPr>
        <p:spPr>
          <a:xfrm>
            <a:off x="433388" y="863600"/>
            <a:ext cx="1132522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Текст 7">
            <a:extLst>
              <a:ext uri="{FF2B5EF4-FFF2-40B4-BE49-F238E27FC236}">
                <a16:creationId xmlns:a16="http://schemas.microsoft.com/office/drawing/2014/main" id="{328E8370-30AB-4722-8DBA-593A635980E7}"/>
              </a:ext>
            </a:extLst>
          </p:cNvPr>
          <p:cNvSpPr>
            <a:spLocks noGrp="1"/>
          </p:cNvSpPr>
          <p:nvPr>
            <p:ph type="body" sz="quarter" idx="13"/>
          </p:nvPr>
        </p:nvSpPr>
        <p:spPr>
          <a:xfrm>
            <a:off x="6203949" y="1971675"/>
            <a:ext cx="5554662" cy="4452938"/>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Текст 7">
            <a:extLst>
              <a:ext uri="{FF2B5EF4-FFF2-40B4-BE49-F238E27FC236}">
                <a16:creationId xmlns:a16="http://schemas.microsoft.com/office/drawing/2014/main" id="{093F2368-AD98-4728-93E4-1B37173036A6}"/>
              </a:ext>
            </a:extLst>
          </p:cNvPr>
          <p:cNvSpPr>
            <a:spLocks noGrp="1"/>
          </p:cNvSpPr>
          <p:nvPr>
            <p:ph type="body" sz="quarter" idx="14" hasCustomPrompt="1"/>
          </p:nvPr>
        </p:nvSpPr>
        <p:spPr>
          <a:xfrm>
            <a:off x="433390" y="1743075"/>
            <a:ext cx="5554662" cy="1857354"/>
          </a:xfrm>
        </p:spPr>
        <p:txBody>
          <a:bodyPr>
            <a:noAutofit/>
          </a:bodyPr>
          <a:lstStyle>
            <a:lvl1pPr>
              <a:spcBef>
                <a:spcPts val="0"/>
              </a:spcBef>
              <a:defRPr sz="15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4%</a:t>
            </a:r>
            <a:endParaRPr lang="ru-RU" dirty="0"/>
          </a:p>
        </p:txBody>
      </p:sp>
      <p:sp>
        <p:nvSpPr>
          <p:cNvPr id="16" name="Текст 7">
            <a:extLst>
              <a:ext uri="{FF2B5EF4-FFF2-40B4-BE49-F238E27FC236}">
                <a16:creationId xmlns:a16="http://schemas.microsoft.com/office/drawing/2014/main" id="{35BF7473-8909-436F-9AC2-13A304FD553F}"/>
              </a:ext>
            </a:extLst>
          </p:cNvPr>
          <p:cNvSpPr>
            <a:spLocks noGrp="1"/>
          </p:cNvSpPr>
          <p:nvPr>
            <p:ph type="body" sz="quarter" idx="15" hasCustomPrompt="1"/>
          </p:nvPr>
        </p:nvSpPr>
        <p:spPr>
          <a:xfrm>
            <a:off x="433388" y="3838574"/>
            <a:ext cx="5554662" cy="2586039"/>
          </a:xfrm>
        </p:spPr>
        <p:txBody>
          <a:bodyPr>
            <a:noAutofit/>
          </a:bodyPr>
          <a:lstStyle>
            <a:lvl1pPr>
              <a:spcBef>
                <a:spcPts val="0"/>
              </a:spcBef>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подпись к показателю в несколько строк</a:t>
            </a:r>
          </a:p>
        </p:txBody>
      </p:sp>
      <p:pic>
        <p:nvPicPr>
          <p:cNvPr id="9" name="Рисунок 14">
            <a:extLst>
              <a:ext uri="{FF2B5EF4-FFF2-40B4-BE49-F238E27FC236}">
                <a16:creationId xmlns:a16="http://schemas.microsoft.com/office/drawing/2014/main" id="{8B871CEC-3811-5343-8FD4-E15214D6F1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388" y="437814"/>
            <a:ext cx="1244021" cy="304679"/>
          </a:xfrm>
          <a:prstGeom prst="rect">
            <a:avLst/>
          </a:prstGeom>
        </p:spPr>
      </p:pic>
    </p:spTree>
    <p:extLst>
      <p:ext uri="{BB962C8B-B14F-4D97-AF65-F5344CB8AC3E}">
        <p14:creationId xmlns:p14="http://schemas.microsoft.com/office/powerpoint/2010/main" val="140530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Слайд с крупным показателем 2">
    <p:bg>
      <p:bgPr>
        <a:gradFill>
          <a:gsLst>
            <a:gs pos="100000">
              <a:schemeClr val="accent6"/>
            </a:gs>
            <a:gs pos="0">
              <a:schemeClr val="accent5"/>
            </a:gs>
          </a:gsLst>
          <a:lin ang="5400000" scaled="1"/>
        </a:gradFill>
        <a:effectLst/>
      </p:bgPr>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lvl1pPr>
              <a:defRPr>
                <a:solidFill>
                  <a:schemeClr val="bg1"/>
                </a:solidFill>
              </a:defRPr>
            </a:lvl1pPr>
          </a:lstStyle>
          <a:p>
            <a:r>
              <a:rPr lang="ru-RU" smtClean="0"/>
              <a:t>Источник / примечание</a:t>
            </a:r>
            <a:endParaRPr lang="ru-RU" dirty="0"/>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lvl1pPr>
              <a:defRPr>
                <a:solidFill>
                  <a:schemeClr val="bg1"/>
                </a:solidFill>
              </a:defRPr>
            </a:lvl1pPr>
          </a:lstStyle>
          <a:p>
            <a:fld id="{10AA99AE-6A35-4C1E-8082-A4A87B5CA521}" type="slidenum">
              <a:rPr lang="ru-RU" smtClean="0"/>
              <a:pPr/>
              <a:t>‹#›</a:t>
            </a:fld>
            <a:endParaRPr lang="ru-RU" dirty="0"/>
          </a:p>
        </p:txBody>
      </p:sp>
      <p:cxnSp>
        <p:nvCxnSpPr>
          <p:cNvPr id="4" name="Прямая соединительная линия 3">
            <a:extLst>
              <a:ext uri="{FF2B5EF4-FFF2-40B4-BE49-F238E27FC236}">
                <a16:creationId xmlns:a16="http://schemas.microsoft.com/office/drawing/2014/main" id="{80C1A66E-447C-497E-B791-484EC723AC3C}"/>
              </a:ext>
            </a:extLst>
          </p:cNvPr>
          <p:cNvCxnSpPr/>
          <p:nvPr userDrawn="1"/>
        </p:nvCxnSpPr>
        <p:spPr>
          <a:xfrm>
            <a:off x="433388" y="863600"/>
            <a:ext cx="1132522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Текст 7">
            <a:extLst>
              <a:ext uri="{FF2B5EF4-FFF2-40B4-BE49-F238E27FC236}">
                <a16:creationId xmlns:a16="http://schemas.microsoft.com/office/drawing/2014/main" id="{328E8370-30AB-4722-8DBA-593A635980E7}"/>
              </a:ext>
            </a:extLst>
          </p:cNvPr>
          <p:cNvSpPr>
            <a:spLocks noGrp="1"/>
          </p:cNvSpPr>
          <p:nvPr>
            <p:ph type="body" sz="quarter" idx="13"/>
          </p:nvPr>
        </p:nvSpPr>
        <p:spPr>
          <a:xfrm>
            <a:off x="6203949" y="1971675"/>
            <a:ext cx="5554662" cy="4452938"/>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Текст 7">
            <a:extLst>
              <a:ext uri="{FF2B5EF4-FFF2-40B4-BE49-F238E27FC236}">
                <a16:creationId xmlns:a16="http://schemas.microsoft.com/office/drawing/2014/main" id="{093F2368-AD98-4728-93E4-1B37173036A6}"/>
              </a:ext>
            </a:extLst>
          </p:cNvPr>
          <p:cNvSpPr>
            <a:spLocks noGrp="1"/>
          </p:cNvSpPr>
          <p:nvPr>
            <p:ph type="body" sz="quarter" idx="14" hasCustomPrompt="1"/>
          </p:nvPr>
        </p:nvSpPr>
        <p:spPr>
          <a:xfrm>
            <a:off x="433390" y="1743075"/>
            <a:ext cx="5554662" cy="1857354"/>
          </a:xfrm>
        </p:spPr>
        <p:txBody>
          <a:bodyPr>
            <a:noAutofit/>
          </a:bodyPr>
          <a:lstStyle>
            <a:lvl1pPr>
              <a:spcBef>
                <a:spcPts val="0"/>
              </a:spcBef>
              <a:defRPr sz="15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4%</a:t>
            </a:r>
            <a:endParaRPr lang="ru-RU" dirty="0"/>
          </a:p>
        </p:txBody>
      </p:sp>
      <p:sp>
        <p:nvSpPr>
          <p:cNvPr id="16" name="Текст 7">
            <a:extLst>
              <a:ext uri="{FF2B5EF4-FFF2-40B4-BE49-F238E27FC236}">
                <a16:creationId xmlns:a16="http://schemas.microsoft.com/office/drawing/2014/main" id="{35BF7473-8909-436F-9AC2-13A304FD553F}"/>
              </a:ext>
            </a:extLst>
          </p:cNvPr>
          <p:cNvSpPr>
            <a:spLocks noGrp="1"/>
          </p:cNvSpPr>
          <p:nvPr>
            <p:ph type="body" sz="quarter" idx="15" hasCustomPrompt="1"/>
          </p:nvPr>
        </p:nvSpPr>
        <p:spPr>
          <a:xfrm>
            <a:off x="433388" y="3838574"/>
            <a:ext cx="5554662" cy="2586039"/>
          </a:xfrm>
        </p:spPr>
        <p:txBody>
          <a:bodyPr>
            <a:noAutofit/>
          </a:bodyPr>
          <a:lstStyle>
            <a:lvl1pPr>
              <a:spcBef>
                <a:spcPts val="0"/>
              </a:spcBef>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подпись к показателю в несколько строк</a:t>
            </a:r>
          </a:p>
        </p:txBody>
      </p:sp>
      <p:pic>
        <p:nvPicPr>
          <p:cNvPr id="9" name="Рисунок 14">
            <a:extLst>
              <a:ext uri="{FF2B5EF4-FFF2-40B4-BE49-F238E27FC236}">
                <a16:creationId xmlns:a16="http://schemas.microsoft.com/office/drawing/2014/main" id="{38EFE22E-1DF4-C14C-9E2C-9B1D944171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388" y="437814"/>
            <a:ext cx="1244021" cy="304679"/>
          </a:xfrm>
          <a:prstGeom prst="rect">
            <a:avLst/>
          </a:prstGeom>
        </p:spPr>
      </p:pic>
    </p:spTree>
    <p:extLst>
      <p:ext uri="{BB962C8B-B14F-4D97-AF65-F5344CB8AC3E}">
        <p14:creationId xmlns:p14="http://schemas.microsoft.com/office/powerpoint/2010/main" val="235823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4743" y="3844925"/>
            <a:ext cx="5770563" cy="2636838"/>
          </a:xfrm>
        </p:spPr>
        <p:txBody>
          <a:bodyPr anchor="b" anchorCtr="0"/>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Пункт приема корреспонденции: </a:t>
            </a:r>
          </a:p>
          <a:p>
            <a:pPr lvl="0"/>
            <a:r>
              <a:rPr lang="ru-RU" dirty="0"/>
              <a:t>Москва, </a:t>
            </a:r>
            <a:r>
              <a:rPr lang="ru-RU" dirty="0" err="1"/>
              <a:t>Сандуновский</a:t>
            </a:r>
            <a:r>
              <a:rPr lang="ru-RU" dirty="0"/>
              <a:t> пер., д. 3, стр. 1, телефон +7 495 621-09-61</a:t>
            </a:r>
          </a:p>
          <a:p>
            <a:pPr lvl="0"/>
            <a:r>
              <a:rPr lang="ru-RU" dirty="0"/>
              <a:t>Почтовый адрес: 107016, Москва, ул. Неглинная, д. 12</a:t>
            </a:r>
          </a:p>
          <a:p>
            <a:pPr lvl="0"/>
            <a:r>
              <a:rPr lang="ru-RU" dirty="0"/>
              <a:t>Контактный центр: 8 800 250-40-72, +7 495 771-91-00</a:t>
            </a:r>
          </a:p>
          <a:p>
            <a:pPr lvl="0"/>
            <a:r>
              <a:rPr lang="ru-RU" dirty="0"/>
              <a:t>Факс: +7 495 621-64-65, +7 495 621-62-88</a:t>
            </a:r>
          </a:p>
          <a:p>
            <a:pPr lvl="0"/>
            <a:r>
              <a:rPr lang="ru-RU" dirty="0"/>
              <a:t>Сайт: www.cbr.ru</a:t>
            </a:r>
          </a:p>
          <a:p>
            <a:pPr lvl="0"/>
            <a:r>
              <a:rPr lang="ru-RU" dirty="0"/>
              <a:t>Электронная почта: fps@cbr.ru</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Спасибо </a:t>
            </a:r>
          </a:p>
          <a:p>
            <a:pPr lvl="0"/>
            <a:r>
              <a:rPr lang="ru-RU" dirty="0"/>
              <a:t>за внимание</a:t>
            </a:r>
          </a:p>
        </p:txBody>
      </p:sp>
      <p:pic>
        <p:nvPicPr>
          <p:cNvPr id="8" name="Рисунок 6">
            <a:extLst>
              <a:ext uri="{FF2B5EF4-FFF2-40B4-BE49-F238E27FC236}">
                <a16:creationId xmlns:a16="http://schemas.microsoft.com/office/drawing/2014/main" id="{8FCCF32E-0F6E-4544-A5DF-207C316A63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1776464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ый слайд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33389" y="4178299"/>
            <a:ext cx="11325224" cy="2303463"/>
          </a:xfrm>
        </p:spPr>
        <p:txBody>
          <a:bodyPr anchor="b" anchorCtr="0"/>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Служба по защите прав потребителей </a:t>
            </a:r>
          </a:p>
          <a:p>
            <a:pPr lvl="0"/>
            <a:r>
              <a:rPr lang="ru-RU" dirty="0"/>
              <a:t>финансовых услуг и миноритарных акционеров</a:t>
            </a:r>
          </a:p>
          <a:p>
            <a:pPr lvl="0"/>
            <a:r>
              <a:rPr lang="ru-RU" dirty="0"/>
              <a:t>Пункт приема корреспонденции: Москва, </a:t>
            </a:r>
            <a:r>
              <a:rPr lang="ru-RU" dirty="0" err="1"/>
              <a:t>Сандуновский</a:t>
            </a:r>
            <a:r>
              <a:rPr lang="ru-RU" dirty="0"/>
              <a:t> пер., д. 3, стр. 1, телефон +7 495 621-09-61</a:t>
            </a:r>
          </a:p>
          <a:p>
            <a:pPr lvl="0"/>
            <a:r>
              <a:rPr lang="ru-RU" dirty="0"/>
              <a:t>Почтовый адрес: 107016, Москва, ул. Неглинная, д. 12</a:t>
            </a:r>
          </a:p>
          <a:p>
            <a:pPr lvl="0"/>
            <a:r>
              <a:rPr lang="ru-RU" dirty="0"/>
              <a:t>Контактный центр: 8 800 250-40-72, +7 495 771-91-00</a:t>
            </a:r>
          </a:p>
          <a:p>
            <a:pPr lvl="0"/>
            <a:r>
              <a:rPr lang="ru-RU" dirty="0"/>
              <a:t>Факс: +7 495 621-64-65, +7 495 621-62-88</a:t>
            </a:r>
          </a:p>
          <a:p>
            <a:pPr lvl="0"/>
            <a:r>
              <a:rPr lang="ru-RU" dirty="0"/>
              <a:t>Сайт: www.cbr.ru</a:t>
            </a:r>
          </a:p>
          <a:p>
            <a:pPr lvl="0"/>
            <a:r>
              <a:rPr lang="ru-RU" dirty="0"/>
              <a:t>Электронная почта: fps@cbr.ru</a:t>
            </a:r>
          </a:p>
        </p:txBody>
      </p:sp>
      <p:pic>
        <p:nvPicPr>
          <p:cNvPr id="7" name="Рисунок 6">
            <a:extLst>
              <a:ext uri="{FF2B5EF4-FFF2-40B4-BE49-F238E27FC236}">
                <a16:creationId xmlns:a16="http://schemas.microsoft.com/office/drawing/2014/main" id="{502FD43A-C81A-4B12-B731-C0200E4E9C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1593537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06AED-C55C-42A1-9D93-DABC7ACD9700}"/>
              </a:ext>
            </a:extLst>
          </p:cNvPr>
          <p:cNvSpPr>
            <a:spLocks noGrp="1"/>
          </p:cNvSpPr>
          <p:nvPr>
            <p:ph type="title" hasCustomPrompt="1"/>
          </p:nvPr>
        </p:nvSpPr>
        <p:spPr/>
        <p:txBody>
          <a:bodyPr/>
          <a:lstStyle>
            <a:lvl1pPr>
              <a:defRPr/>
            </a:lvl1pPr>
          </a:lstStyle>
          <a:p>
            <a:r>
              <a:rPr lang="ru-RU" dirty="0"/>
              <a:t>Заголовок слайда</a:t>
            </a:r>
          </a:p>
        </p:txBody>
      </p:sp>
      <p:sp>
        <p:nvSpPr>
          <p:cNvPr id="6" name="Нижний колонтитул 5">
            <a:extLst>
              <a:ext uri="{FF2B5EF4-FFF2-40B4-BE49-F238E27FC236}">
                <a16:creationId xmlns:a16="http://schemas.microsoft.com/office/drawing/2014/main" id="{9320733C-B3C0-8B44-9B84-DF5A4FF50E9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a:ln>
                  <a:noFill/>
                </a:ln>
                <a:solidFill>
                  <a:prstClr val="black"/>
                </a:solidFill>
                <a:effectLst/>
                <a:uLnTx/>
                <a:uFillTx/>
                <a:latin typeface="Arial"/>
                <a:ea typeface="+mn-ea"/>
                <a:cs typeface="+mn-cs"/>
              </a:rPr>
              <a:t>Источник / примечание</a:t>
            </a:r>
            <a:endParaRPr kumimoji="0" lang="ru-R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Номер слайда 6">
            <a:extLst>
              <a:ext uri="{FF2B5EF4-FFF2-40B4-BE49-F238E27FC236}">
                <a16:creationId xmlns:a16="http://schemas.microsoft.com/office/drawing/2014/main" id="{0A98D72C-1644-2F4E-BF74-42DE3A6FC62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8525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233"/>
        <p:cNvGrpSpPr/>
        <p:nvPr/>
      </p:nvGrpSpPr>
      <p:grpSpPr>
        <a:xfrm>
          <a:off x="0" y="0"/>
          <a:ext cx="0" cy="0"/>
          <a:chOff x="0" y="0"/>
          <a:chExt cx="0" cy="0"/>
        </a:xfrm>
      </p:grpSpPr>
      <p:sp>
        <p:nvSpPr>
          <p:cNvPr id="234" name="Google Shape;234;p14"/>
          <p:cNvSpPr/>
          <p:nvPr/>
        </p:nvSpPr>
        <p:spPr>
          <a:xfrm rot="-3798042">
            <a:off x="8423636" y="2130009"/>
            <a:ext cx="8196507" cy="5042715"/>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5" name="Google Shape;235;p14"/>
          <p:cNvGrpSpPr/>
          <p:nvPr/>
        </p:nvGrpSpPr>
        <p:grpSpPr>
          <a:xfrm rot="10800000" flipH="1">
            <a:off x="6943122" y="-915440"/>
            <a:ext cx="2262349" cy="2251771"/>
            <a:chOff x="2414491" y="671177"/>
            <a:chExt cx="1830972" cy="1822411"/>
          </a:xfrm>
        </p:grpSpPr>
        <p:sp>
          <p:nvSpPr>
            <p:cNvPr id="236" name="Google Shape;236;p1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0" name="Google Shape;270;p14"/>
          <p:cNvSpPr/>
          <p:nvPr/>
        </p:nvSpPr>
        <p:spPr>
          <a:xfrm rot="5400000">
            <a:off x="-3011733" y="4239678"/>
            <a:ext cx="6551385" cy="403059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14"/>
          <p:cNvSpPr/>
          <p:nvPr/>
        </p:nvSpPr>
        <p:spPr>
          <a:xfrm rot="-2266405" flipH="1">
            <a:off x="9461364" y="2919351"/>
            <a:ext cx="2585104" cy="4407460"/>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4"/>
          <p:cNvSpPr txBox="1">
            <a:spLocks noGrp="1"/>
          </p:cNvSpPr>
          <p:nvPr>
            <p:ph type="subTitle" idx="1"/>
          </p:nvPr>
        </p:nvSpPr>
        <p:spPr>
          <a:xfrm>
            <a:off x="5365600" y="4913300"/>
            <a:ext cx="3559200" cy="788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2133">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3" name="Google Shape;273;p14"/>
          <p:cNvSpPr txBox="1">
            <a:spLocks noGrp="1"/>
          </p:cNvSpPr>
          <p:nvPr>
            <p:ph type="subTitle" idx="2"/>
          </p:nvPr>
        </p:nvSpPr>
        <p:spPr>
          <a:xfrm>
            <a:off x="1255800" y="4913300"/>
            <a:ext cx="3602000" cy="788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2133">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4" name="Google Shape;274;p14"/>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75" name="Google Shape;275;p14">
            <a:hlinkClick r:id="" action="ppaction://noaction"/>
          </p:cNvPr>
          <p:cNvSpPr txBox="1">
            <a:spLocks noGrp="1"/>
          </p:cNvSpPr>
          <p:nvPr>
            <p:ph type="subTitle" idx="3"/>
          </p:nvPr>
        </p:nvSpPr>
        <p:spPr>
          <a:xfrm>
            <a:off x="1255800" y="2319033"/>
            <a:ext cx="36020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endParaRPr/>
          </a:p>
        </p:txBody>
      </p:sp>
      <p:sp>
        <p:nvSpPr>
          <p:cNvPr id="276" name="Google Shape;276;p14">
            <a:hlinkClick r:id="" action="ppaction://noaction"/>
          </p:cNvPr>
          <p:cNvSpPr txBox="1">
            <a:spLocks noGrp="1"/>
          </p:cNvSpPr>
          <p:nvPr>
            <p:ph type="subTitle" idx="4"/>
          </p:nvPr>
        </p:nvSpPr>
        <p:spPr>
          <a:xfrm>
            <a:off x="5365600" y="2319033"/>
            <a:ext cx="35592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endParaRPr/>
          </a:p>
        </p:txBody>
      </p:sp>
      <p:sp>
        <p:nvSpPr>
          <p:cNvPr id="277" name="Google Shape;277;p14">
            <a:hlinkClick r:id="" action="ppaction://noaction"/>
          </p:cNvPr>
          <p:cNvSpPr txBox="1">
            <a:spLocks noGrp="1"/>
          </p:cNvSpPr>
          <p:nvPr>
            <p:ph type="subTitle" idx="5"/>
          </p:nvPr>
        </p:nvSpPr>
        <p:spPr>
          <a:xfrm>
            <a:off x="1255800" y="4396099"/>
            <a:ext cx="36020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endParaRPr/>
          </a:p>
        </p:txBody>
      </p:sp>
      <p:sp>
        <p:nvSpPr>
          <p:cNvPr id="278" name="Google Shape;278;p14">
            <a:hlinkClick r:id="" action="ppaction://noaction"/>
          </p:cNvPr>
          <p:cNvSpPr txBox="1">
            <a:spLocks noGrp="1"/>
          </p:cNvSpPr>
          <p:nvPr>
            <p:ph type="subTitle" idx="6"/>
          </p:nvPr>
        </p:nvSpPr>
        <p:spPr>
          <a:xfrm>
            <a:off x="5365600" y="4396116"/>
            <a:ext cx="35592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endParaRPr/>
          </a:p>
        </p:txBody>
      </p:sp>
      <p:sp>
        <p:nvSpPr>
          <p:cNvPr id="279" name="Google Shape;279;p14"/>
          <p:cNvSpPr txBox="1">
            <a:spLocks noGrp="1"/>
          </p:cNvSpPr>
          <p:nvPr>
            <p:ph type="subTitle" idx="7"/>
          </p:nvPr>
        </p:nvSpPr>
        <p:spPr>
          <a:xfrm>
            <a:off x="1260867" y="2840000"/>
            <a:ext cx="3602000" cy="788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2133">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0" name="Google Shape;280;p14"/>
          <p:cNvSpPr txBox="1">
            <a:spLocks noGrp="1"/>
          </p:cNvSpPr>
          <p:nvPr>
            <p:ph type="subTitle" idx="8"/>
          </p:nvPr>
        </p:nvSpPr>
        <p:spPr>
          <a:xfrm>
            <a:off x="5370603" y="2840000"/>
            <a:ext cx="3559200" cy="788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2133">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1" name="Google Shape;281;p14">
            <a:hlinkClick r:id="" action="ppaction://noaction"/>
          </p:cNvPr>
          <p:cNvSpPr txBox="1">
            <a:spLocks noGrp="1"/>
          </p:cNvSpPr>
          <p:nvPr>
            <p:ph type="title" idx="9" hasCustomPrompt="1"/>
          </p:nvPr>
        </p:nvSpPr>
        <p:spPr>
          <a:xfrm>
            <a:off x="1260867" y="1818467"/>
            <a:ext cx="1128000" cy="54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4400">
                <a:solidFill>
                  <a:schemeClr val="accen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82" name="Google Shape;282;p14">
            <a:hlinkClick r:id="" action="ppaction://noaction"/>
          </p:cNvPr>
          <p:cNvSpPr txBox="1">
            <a:spLocks noGrp="1"/>
          </p:cNvSpPr>
          <p:nvPr>
            <p:ph type="title" idx="13" hasCustomPrompt="1"/>
          </p:nvPr>
        </p:nvSpPr>
        <p:spPr>
          <a:xfrm>
            <a:off x="5365600" y="1818467"/>
            <a:ext cx="1128000" cy="54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4400">
                <a:solidFill>
                  <a:schemeClr val="accen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83" name="Google Shape;283;p14">
            <a:hlinkClick r:id="" action="ppaction://noaction"/>
          </p:cNvPr>
          <p:cNvSpPr txBox="1">
            <a:spLocks noGrp="1"/>
          </p:cNvSpPr>
          <p:nvPr>
            <p:ph type="title" idx="14" hasCustomPrompt="1"/>
          </p:nvPr>
        </p:nvSpPr>
        <p:spPr>
          <a:xfrm>
            <a:off x="1260867" y="3891797"/>
            <a:ext cx="1128000" cy="54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4400">
                <a:solidFill>
                  <a:schemeClr val="accen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84" name="Google Shape;284;p14">
            <a:hlinkClick r:id="" action="ppaction://noaction"/>
          </p:cNvPr>
          <p:cNvSpPr txBox="1">
            <a:spLocks noGrp="1"/>
          </p:cNvSpPr>
          <p:nvPr>
            <p:ph type="title" idx="15" hasCustomPrompt="1"/>
          </p:nvPr>
        </p:nvSpPr>
        <p:spPr>
          <a:xfrm>
            <a:off x="5365600" y="3891797"/>
            <a:ext cx="1128000" cy="54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4400">
                <a:solidFill>
                  <a:schemeClr val="accen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Tree>
    <p:extLst>
      <p:ext uri="{BB962C8B-B14F-4D97-AF65-F5344CB8AC3E}">
        <p14:creationId xmlns:p14="http://schemas.microsoft.com/office/powerpoint/2010/main" val="116491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Обложка 3">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34CC37E1-89DB-F54C-A285-B011317DB0C4}"/>
              </a:ext>
            </a:extLst>
          </p:cNvPr>
          <p:cNvSpPr/>
          <p:nvPr userDrawn="1"/>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1176339" y="3797299"/>
            <a:ext cx="4062411" cy="2117725"/>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1176339" y="6205566"/>
            <a:ext cx="4062411"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a:t>
            </a:r>
            <a:r>
              <a:rPr lang="ru-RU" dirty="0"/>
              <a:t> г.</a:t>
            </a:r>
          </a:p>
        </p:txBody>
      </p:sp>
      <p:pic>
        <p:nvPicPr>
          <p:cNvPr id="3" name="Рисунок 2">
            <a:extLst>
              <a:ext uri="{FF2B5EF4-FFF2-40B4-BE49-F238E27FC236}">
                <a16:creationId xmlns:a16="http://schemas.microsoft.com/office/drawing/2014/main" id="{6D5B71E1-4C95-4E0E-82AA-C4C2E1DAE7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757" r="18281"/>
          <a:stretch/>
        </p:blipFill>
        <p:spPr>
          <a:xfrm>
            <a:off x="6096000" y="0"/>
            <a:ext cx="6096000" cy="6858000"/>
          </a:xfrm>
          <a:prstGeom prst="rect">
            <a:avLst/>
          </a:prstGeom>
        </p:spPr>
      </p:pic>
      <p:pic>
        <p:nvPicPr>
          <p:cNvPr id="8" name="Рисунок 7">
            <a:extLst>
              <a:ext uri="{FF2B5EF4-FFF2-40B4-BE49-F238E27FC236}">
                <a16:creationId xmlns:a16="http://schemas.microsoft.com/office/drawing/2014/main" id="{475B42C9-D670-446A-9583-BD5571714E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2541985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00"/>
        <p:cNvGrpSpPr/>
        <p:nvPr/>
      </p:nvGrpSpPr>
      <p:grpSpPr>
        <a:xfrm>
          <a:off x="0" y="0"/>
          <a:ext cx="0" cy="0"/>
          <a:chOff x="0" y="0"/>
          <a:chExt cx="0" cy="0"/>
        </a:xfrm>
      </p:grpSpPr>
      <p:sp>
        <p:nvSpPr>
          <p:cNvPr id="501" name="Google Shape;501;p22"/>
          <p:cNvSpPr/>
          <p:nvPr/>
        </p:nvSpPr>
        <p:spPr>
          <a:xfrm rot="-1690000">
            <a:off x="6360070" y="4576270"/>
            <a:ext cx="5748177" cy="3536436"/>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22"/>
          <p:cNvSpPr/>
          <p:nvPr/>
        </p:nvSpPr>
        <p:spPr>
          <a:xfrm rot="-8976185">
            <a:off x="-1189638" y="927640"/>
            <a:ext cx="4281201" cy="426344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3" name="Google Shape;503;p22"/>
          <p:cNvGrpSpPr/>
          <p:nvPr/>
        </p:nvGrpSpPr>
        <p:grpSpPr>
          <a:xfrm>
            <a:off x="7226992" y="-1272792"/>
            <a:ext cx="3027913" cy="3013779"/>
            <a:chOff x="6762468" y="1386456"/>
            <a:chExt cx="2270935" cy="2260334"/>
          </a:xfrm>
        </p:grpSpPr>
        <p:sp>
          <p:nvSpPr>
            <p:cNvPr id="504" name="Google Shape;504;p22"/>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2"/>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2"/>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2"/>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2"/>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2"/>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2"/>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2"/>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2"/>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2"/>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2"/>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2"/>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2"/>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2"/>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2"/>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2"/>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2"/>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2"/>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2"/>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2"/>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2"/>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2"/>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2"/>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2"/>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2"/>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2"/>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2"/>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2"/>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2"/>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2"/>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2"/>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2"/>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2"/>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7" name="Google Shape;537;p22"/>
          <p:cNvSpPr txBox="1">
            <a:spLocks noGrp="1"/>
          </p:cNvSpPr>
          <p:nvPr>
            <p:ph type="title"/>
          </p:nvPr>
        </p:nvSpPr>
        <p:spPr>
          <a:xfrm>
            <a:off x="2092600" y="1536067"/>
            <a:ext cx="8006800" cy="20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800">
                <a:solidFill>
                  <a:schemeClr val="accent2"/>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38" name="Google Shape;538;p22"/>
          <p:cNvSpPr txBox="1">
            <a:spLocks noGrp="1"/>
          </p:cNvSpPr>
          <p:nvPr>
            <p:ph type="subTitle" idx="1"/>
          </p:nvPr>
        </p:nvSpPr>
        <p:spPr>
          <a:xfrm>
            <a:off x="2092600" y="3675133"/>
            <a:ext cx="80068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accent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932307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80"/>
        <p:cNvGrpSpPr/>
        <p:nvPr/>
      </p:nvGrpSpPr>
      <p:grpSpPr>
        <a:xfrm>
          <a:off x="0" y="0"/>
          <a:ext cx="0" cy="0"/>
          <a:chOff x="0" y="0"/>
          <a:chExt cx="0" cy="0"/>
        </a:xfrm>
      </p:grpSpPr>
      <p:sp>
        <p:nvSpPr>
          <p:cNvPr id="1081" name="Google Shape;1081;p41"/>
          <p:cNvSpPr/>
          <p:nvPr/>
        </p:nvSpPr>
        <p:spPr>
          <a:xfrm>
            <a:off x="5983667" y="969970"/>
            <a:ext cx="8746647" cy="6981708"/>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41"/>
          <p:cNvSpPr/>
          <p:nvPr/>
        </p:nvSpPr>
        <p:spPr>
          <a:xfrm rot="5400000">
            <a:off x="-3418166" y="1501311"/>
            <a:ext cx="6551385" cy="403059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41"/>
          <p:cNvSpPr/>
          <p:nvPr/>
        </p:nvSpPr>
        <p:spPr>
          <a:xfrm rot="-7977677">
            <a:off x="847194" y="-397841"/>
            <a:ext cx="2135503" cy="2049073"/>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41"/>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85" name="Google Shape;1085;p41"/>
          <p:cNvSpPr txBox="1">
            <a:spLocks noGrp="1"/>
          </p:cNvSpPr>
          <p:nvPr>
            <p:ph type="subTitle" idx="1"/>
          </p:nvPr>
        </p:nvSpPr>
        <p:spPr>
          <a:xfrm>
            <a:off x="1459000" y="2203251"/>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6" name="Google Shape;1086;p41"/>
          <p:cNvSpPr txBox="1">
            <a:spLocks noGrp="1"/>
          </p:cNvSpPr>
          <p:nvPr>
            <p:ph type="subTitle" idx="2"/>
          </p:nvPr>
        </p:nvSpPr>
        <p:spPr>
          <a:xfrm>
            <a:off x="4650800" y="2203251"/>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7" name="Google Shape;1087;p41"/>
          <p:cNvSpPr txBox="1">
            <a:spLocks noGrp="1"/>
          </p:cNvSpPr>
          <p:nvPr>
            <p:ph type="subTitle" idx="3"/>
          </p:nvPr>
        </p:nvSpPr>
        <p:spPr>
          <a:xfrm>
            <a:off x="1459000" y="2725133"/>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8" name="Google Shape;1088;p41"/>
          <p:cNvSpPr txBox="1">
            <a:spLocks noGrp="1"/>
          </p:cNvSpPr>
          <p:nvPr>
            <p:ph type="subTitle" idx="4"/>
          </p:nvPr>
        </p:nvSpPr>
        <p:spPr>
          <a:xfrm>
            <a:off x="4650800" y="2725133"/>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9" name="Google Shape;1089;p41"/>
          <p:cNvSpPr txBox="1">
            <a:spLocks noGrp="1"/>
          </p:cNvSpPr>
          <p:nvPr>
            <p:ph type="subTitle" idx="5"/>
          </p:nvPr>
        </p:nvSpPr>
        <p:spPr>
          <a:xfrm>
            <a:off x="7842600" y="2203251"/>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0" name="Google Shape;1090;p41"/>
          <p:cNvSpPr txBox="1">
            <a:spLocks noGrp="1"/>
          </p:cNvSpPr>
          <p:nvPr>
            <p:ph type="subTitle" idx="6"/>
          </p:nvPr>
        </p:nvSpPr>
        <p:spPr>
          <a:xfrm>
            <a:off x="7842600" y="2725133"/>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91" name="Google Shape;1091;p41"/>
          <p:cNvSpPr txBox="1">
            <a:spLocks noGrp="1"/>
          </p:cNvSpPr>
          <p:nvPr>
            <p:ph type="subTitle" idx="7"/>
          </p:nvPr>
        </p:nvSpPr>
        <p:spPr>
          <a:xfrm>
            <a:off x="1459000" y="3985817"/>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2" name="Google Shape;1092;p41"/>
          <p:cNvSpPr txBox="1">
            <a:spLocks noGrp="1"/>
          </p:cNvSpPr>
          <p:nvPr>
            <p:ph type="subTitle" idx="8"/>
          </p:nvPr>
        </p:nvSpPr>
        <p:spPr>
          <a:xfrm>
            <a:off x="4650800" y="3985817"/>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3" name="Google Shape;1093;p41"/>
          <p:cNvSpPr txBox="1">
            <a:spLocks noGrp="1"/>
          </p:cNvSpPr>
          <p:nvPr>
            <p:ph type="subTitle" idx="9"/>
          </p:nvPr>
        </p:nvSpPr>
        <p:spPr>
          <a:xfrm>
            <a:off x="1459000" y="450786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94" name="Google Shape;1094;p41"/>
          <p:cNvSpPr txBox="1">
            <a:spLocks noGrp="1"/>
          </p:cNvSpPr>
          <p:nvPr>
            <p:ph type="subTitle" idx="13"/>
          </p:nvPr>
        </p:nvSpPr>
        <p:spPr>
          <a:xfrm>
            <a:off x="4650800" y="450786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95" name="Google Shape;1095;p41"/>
          <p:cNvSpPr txBox="1">
            <a:spLocks noGrp="1"/>
          </p:cNvSpPr>
          <p:nvPr>
            <p:ph type="subTitle" idx="14"/>
          </p:nvPr>
        </p:nvSpPr>
        <p:spPr>
          <a:xfrm>
            <a:off x="7842600" y="3985817"/>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6" name="Google Shape;1096;p41"/>
          <p:cNvSpPr txBox="1">
            <a:spLocks noGrp="1"/>
          </p:cNvSpPr>
          <p:nvPr>
            <p:ph type="subTitle" idx="15"/>
          </p:nvPr>
        </p:nvSpPr>
        <p:spPr>
          <a:xfrm>
            <a:off x="7842600" y="450786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830298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201"/>
        <p:cNvGrpSpPr/>
        <p:nvPr/>
      </p:nvGrpSpPr>
      <p:grpSpPr>
        <a:xfrm>
          <a:off x="0" y="0"/>
          <a:ext cx="0" cy="0"/>
          <a:chOff x="0" y="0"/>
          <a:chExt cx="0" cy="0"/>
        </a:xfrm>
      </p:grpSpPr>
      <p:sp>
        <p:nvSpPr>
          <p:cNvPr id="1202" name="Google Shape;1202;p47"/>
          <p:cNvSpPr/>
          <p:nvPr/>
        </p:nvSpPr>
        <p:spPr>
          <a:xfrm rot="5575585">
            <a:off x="-2579049" y="-1292336"/>
            <a:ext cx="5915673" cy="4952327"/>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3" name="Google Shape;1203;p47"/>
          <p:cNvSpPr/>
          <p:nvPr/>
        </p:nvSpPr>
        <p:spPr>
          <a:xfrm>
            <a:off x="6628603" y="1183832"/>
            <a:ext cx="7322907" cy="49189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4" name="Google Shape;1204;p47"/>
          <p:cNvSpPr/>
          <p:nvPr/>
        </p:nvSpPr>
        <p:spPr>
          <a:xfrm rot="-7977666">
            <a:off x="5272040" y="6208043"/>
            <a:ext cx="1644441" cy="1577888"/>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5" name="Google Shape;1205;p47"/>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834100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8947111" y="1771992"/>
            <a:ext cx="3167200" cy="31672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 name="Google Shape;53;p3"/>
          <p:cNvGrpSpPr/>
          <p:nvPr/>
        </p:nvGrpSpPr>
        <p:grpSpPr>
          <a:xfrm>
            <a:off x="8470192" y="810375"/>
            <a:ext cx="3027913" cy="3013779"/>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3"/>
          <p:cNvSpPr/>
          <p:nvPr/>
        </p:nvSpPr>
        <p:spPr>
          <a:xfrm rot="8100000">
            <a:off x="536166" y="-1247022"/>
            <a:ext cx="2585125" cy="440749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855367" y="3926702"/>
            <a:ext cx="1946715" cy="2542436"/>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3">
            <a:hlinkClick r:id="" action="ppaction://noaction"/>
          </p:cNvPr>
          <p:cNvSpPr txBox="1">
            <a:spLocks noGrp="1"/>
          </p:cNvSpPr>
          <p:nvPr>
            <p:ph type="title"/>
          </p:nvPr>
        </p:nvSpPr>
        <p:spPr>
          <a:xfrm>
            <a:off x="2692400" y="2613900"/>
            <a:ext cx="6807200" cy="16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0" name="Google Shape;90;p3"/>
          <p:cNvSpPr txBox="1">
            <a:spLocks noGrp="1"/>
          </p:cNvSpPr>
          <p:nvPr>
            <p:ph type="title" idx="2" hasCustomPrompt="1"/>
          </p:nvPr>
        </p:nvSpPr>
        <p:spPr>
          <a:xfrm>
            <a:off x="2692400" y="1219200"/>
            <a:ext cx="6807200" cy="161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23843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Обложка 4">
    <p:spTree>
      <p:nvGrpSpPr>
        <p:cNvPr id="1" name=""/>
        <p:cNvGrpSpPr/>
        <p:nvPr/>
      </p:nvGrpSpPr>
      <p:grpSpPr>
        <a:xfrm>
          <a:off x="0" y="0"/>
          <a:ext cx="0" cy="0"/>
          <a:chOff x="0" y="0"/>
          <a:chExt cx="0" cy="0"/>
        </a:xfrm>
      </p:grpSpPr>
      <p:sp>
        <p:nvSpPr>
          <p:cNvPr id="7" name="Прямоугольник 5">
            <a:extLst>
              <a:ext uri="{FF2B5EF4-FFF2-40B4-BE49-F238E27FC236}">
                <a16:creationId xmlns:a16="http://schemas.microsoft.com/office/drawing/2014/main" id="{868D1A79-0555-C24E-AC19-8597029C75B0}"/>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50" y="3797299"/>
            <a:ext cx="4592638" cy="2117725"/>
          </a:xfrm>
        </p:spPr>
        <p:txBody>
          <a:bodyPr/>
          <a:lstStyle>
            <a:lvl1pPr>
              <a:lnSpc>
                <a:spcPct val="100000"/>
              </a:lnSpc>
              <a:spcBef>
                <a:spcPts val="0"/>
              </a:spcBef>
              <a:defRPr sz="28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6205566"/>
            <a:ext cx="4592638"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879" y="431800"/>
            <a:ext cx="3638390" cy="901548"/>
          </a:xfrm>
          <a:prstGeom prst="rect">
            <a:avLst/>
          </a:prstGeom>
        </p:spPr>
      </p:pic>
    </p:spTree>
    <p:extLst>
      <p:ext uri="{BB962C8B-B14F-4D97-AF65-F5344CB8AC3E}">
        <p14:creationId xmlns:p14="http://schemas.microsoft.com/office/powerpoint/2010/main" val="328593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Обложка 5">
    <p:spTree>
      <p:nvGrpSpPr>
        <p:cNvPr id="1" name=""/>
        <p:cNvGrpSpPr/>
        <p:nvPr/>
      </p:nvGrpSpPr>
      <p:grpSpPr>
        <a:xfrm>
          <a:off x="0" y="0"/>
          <a:ext cx="0" cy="0"/>
          <a:chOff x="0" y="0"/>
          <a:chExt cx="0" cy="0"/>
        </a:xfrm>
      </p:grpSpPr>
      <p:sp>
        <p:nvSpPr>
          <p:cNvPr id="7" name="Прямоугольник 5">
            <a:extLst>
              <a:ext uri="{FF2B5EF4-FFF2-40B4-BE49-F238E27FC236}">
                <a16:creationId xmlns:a16="http://schemas.microsoft.com/office/drawing/2014/main" id="{20E5DCE5-DCC6-9D49-9FD7-9D01D8772A13}"/>
              </a:ext>
            </a:extLst>
          </p:cNvPr>
          <p:cNvSpPr/>
          <p:nvPr userDrawn="1"/>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50" y="3797299"/>
            <a:ext cx="4592638" cy="2117725"/>
          </a:xfrm>
        </p:spPr>
        <p:txBody>
          <a:bodyPr/>
          <a:lstStyle>
            <a:lvl1pPr>
              <a:lnSpc>
                <a:spcPct val="100000"/>
              </a:lnSpc>
              <a:spcBef>
                <a:spcPts val="0"/>
              </a:spcBef>
              <a:defRPr sz="28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6205566"/>
            <a:ext cx="4592638"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879" y="431800"/>
            <a:ext cx="3638390" cy="901548"/>
          </a:xfrm>
          <a:prstGeom prst="rect">
            <a:avLst/>
          </a:prstGeom>
        </p:spPr>
      </p:pic>
    </p:spTree>
    <p:extLst>
      <p:ext uri="{BB962C8B-B14F-4D97-AF65-F5344CB8AC3E}">
        <p14:creationId xmlns:p14="http://schemas.microsoft.com/office/powerpoint/2010/main" val="375105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Обложка 6">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50" y="3797299"/>
            <a:ext cx="4592638" cy="2117725"/>
          </a:xfrm>
        </p:spPr>
        <p:txBody>
          <a:bodyPr/>
          <a:lstStyle>
            <a:lvl1pPr>
              <a:lnSpc>
                <a:spcPct val="100000"/>
              </a:lnSpc>
              <a:spcBef>
                <a:spcPts val="0"/>
              </a:spcBef>
              <a:defRPr sz="28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6205566"/>
            <a:ext cx="4592638"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879" y="431800"/>
            <a:ext cx="3638390" cy="901548"/>
          </a:xfrm>
          <a:prstGeom prst="rect">
            <a:avLst/>
          </a:prstGeom>
        </p:spPr>
      </p:pic>
    </p:spTree>
    <p:extLst>
      <p:ext uri="{BB962C8B-B14F-4D97-AF65-F5344CB8AC3E}">
        <p14:creationId xmlns:p14="http://schemas.microsoft.com/office/powerpoint/2010/main" val="44477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Tree>
    <p:extLst>
      <p:ext uri="{BB962C8B-B14F-4D97-AF65-F5344CB8AC3E}">
        <p14:creationId xmlns:p14="http://schemas.microsoft.com/office/powerpoint/2010/main" val="37018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езисы в 4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5" name="Текст 7">
            <a:extLst>
              <a:ext uri="{FF2B5EF4-FFF2-40B4-BE49-F238E27FC236}">
                <a16:creationId xmlns:a16="http://schemas.microsoft.com/office/drawing/2014/main" id="{19A166C2-0FC5-4C62-B1C8-A2E9D3DA35D5}"/>
              </a:ext>
            </a:extLst>
          </p:cNvPr>
          <p:cNvSpPr>
            <a:spLocks noGrp="1"/>
          </p:cNvSpPr>
          <p:nvPr>
            <p:ph type="body" sz="quarter" idx="14"/>
          </p:nvPr>
        </p:nvSpPr>
        <p:spPr>
          <a:xfrm>
            <a:off x="3317875" y="1971675"/>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6" name="Текст 7">
            <a:extLst>
              <a:ext uri="{FF2B5EF4-FFF2-40B4-BE49-F238E27FC236}">
                <a16:creationId xmlns:a16="http://schemas.microsoft.com/office/drawing/2014/main" id="{7DF90D02-C38A-4C8E-BE27-B09AFCC1C4C3}"/>
              </a:ext>
            </a:extLst>
          </p:cNvPr>
          <p:cNvSpPr>
            <a:spLocks noGrp="1"/>
          </p:cNvSpPr>
          <p:nvPr>
            <p:ph type="body" sz="quarter" idx="15"/>
          </p:nvPr>
        </p:nvSpPr>
        <p:spPr>
          <a:xfrm>
            <a:off x="6203950" y="1971675"/>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7">
            <a:extLst>
              <a:ext uri="{FF2B5EF4-FFF2-40B4-BE49-F238E27FC236}">
                <a16:creationId xmlns:a16="http://schemas.microsoft.com/office/drawing/2014/main" id="{FDC2D01E-6E23-46AF-88FD-5810F4C0FE17}"/>
              </a:ext>
            </a:extLst>
          </p:cNvPr>
          <p:cNvSpPr>
            <a:spLocks noGrp="1"/>
          </p:cNvSpPr>
          <p:nvPr>
            <p:ph type="body" sz="quarter" idx="16"/>
          </p:nvPr>
        </p:nvSpPr>
        <p:spPr>
          <a:xfrm>
            <a:off x="9090025" y="1971675"/>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8" name="Текст 7">
            <a:extLst>
              <a:ext uri="{FF2B5EF4-FFF2-40B4-BE49-F238E27FC236}">
                <a16:creationId xmlns:a16="http://schemas.microsoft.com/office/drawing/2014/main" id="{8CD2E874-F798-449B-AF52-6E5199286590}"/>
              </a:ext>
            </a:extLst>
          </p:cNvPr>
          <p:cNvSpPr>
            <a:spLocks noGrp="1"/>
          </p:cNvSpPr>
          <p:nvPr>
            <p:ph type="body" sz="quarter" idx="17"/>
          </p:nvPr>
        </p:nvSpPr>
        <p:spPr>
          <a:xfrm>
            <a:off x="433388" y="4189628"/>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9" name="Текст 7">
            <a:extLst>
              <a:ext uri="{FF2B5EF4-FFF2-40B4-BE49-F238E27FC236}">
                <a16:creationId xmlns:a16="http://schemas.microsoft.com/office/drawing/2014/main" id="{8D8FCC09-FB67-4021-814D-A90AB3AA440A}"/>
              </a:ext>
            </a:extLst>
          </p:cNvPr>
          <p:cNvSpPr>
            <a:spLocks noGrp="1"/>
          </p:cNvSpPr>
          <p:nvPr>
            <p:ph type="body" sz="quarter" idx="18"/>
          </p:nvPr>
        </p:nvSpPr>
        <p:spPr>
          <a:xfrm>
            <a:off x="3317875" y="4189628"/>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0" name="Текст 7">
            <a:extLst>
              <a:ext uri="{FF2B5EF4-FFF2-40B4-BE49-F238E27FC236}">
                <a16:creationId xmlns:a16="http://schemas.microsoft.com/office/drawing/2014/main" id="{F12346B4-8A43-495A-AB40-34684AAD887E}"/>
              </a:ext>
            </a:extLst>
          </p:cNvPr>
          <p:cNvSpPr>
            <a:spLocks noGrp="1"/>
          </p:cNvSpPr>
          <p:nvPr>
            <p:ph type="body" sz="quarter" idx="19"/>
          </p:nvPr>
        </p:nvSpPr>
        <p:spPr>
          <a:xfrm>
            <a:off x="6203950" y="4189628"/>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1" name="Текст 7">
            <a:extLst>
              <a:ext uri="{FF2B5EF4-FFF2-40B4-BE49-F238E27FC236}">
                <a16:creationId xmlns:a16="http://schemas.microsoft.com/office/drawing/2014/main" id="{5159B785-97A0-4186-AABD-4FE1A5BAF4B6}"/>
              </a:ext>
            </a:extLst>
          </p:cNvPr>
          <p:cNvSpPr>
            <a:spLocks noGrp="1"/>
          </p:cNvSpPr>
          <p:nvPr>
            <p:ph type="body" sz="quarter" idx="20"/>
          </p:nvPr>
        </p:nvSpPr>
        <p:spPr>
          <a:xfrm>
            <a:off x="9090025" y="4189628"/>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09053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5554662"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6203951" y="1971675"/>
            <a:ext cx="5554659" cy="4452938"/>
          </a:xfrm>
          <a:solidFill>
            <a:schemeClr val="bg2"/>
          </a:solidFill>
        </p:spPr>
        <p:txBody>
          <a:bodyPr/>
          <a:lstStyle/>
          <a:p>
            <a:endParaRPr lang="ru-RU"/>
          </a:p>
        </p:txBody>
      </p:sp>
    </p:spTree>
    <p:extLst>
      <p:ext uri="{BB962C8B-B14F-4D97-AF65-F5344CB8AC3E}">
        <p14:creationId xmlns:p14="http://schemas.microsoft.com/office/powerpoint/2010/main" val="6651939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5F56CF-2AEF-4193-83AF-48D8AA396BAD}"/>
              </a:ext>
            </a:extLst>
          </p:cNvPr>
          <p:cNvSpPr>
            <a:spLocks noGrp="1"/>
          </p:cNvSpPr>
          <p:nvPr>
            <p:ph type="title"/>
          </p:nvPr>
        </p:nvSpPr>
        <p:spPr>
          <a:xfrm>
            <a:off x="433387" y="1107506"/>
            <a:ext cx="11325225" cy="606994"/>
          </a:xfrm>
          <a:prstGeom prst="rect">
            <a:avLst/>
          </a:prstGeom>
        </p:spPr>
        <p:txBody>
          <a:bodyPr vert="horz" lIns="0" tIns="0" rIns="0" bIns="0" rtlCol="0" anchor="t" anchorCtr="0">
            <a:normAutofit/>
          </a:bodyPr>
          <a:lstStyle/>
          <a:p>
            <a:r>
              <a:rPr lang="ru-RU" dirty="0"/>
              <a:t>Образец заголовка</a:t>
            </a:r>
          </a:p>
        </p:txBody>
      </p:sp>
      <p:sp>
        <p:nvSpPr>
          <p:cNvPr id="3" name="Текст 2">
            <a:extLst>
              <a:ext uri="{FF2B5EF4-FFF2-40B4-BE49-F238E27FC236}">
                <a16:creationId xmlns:a16="http://schemas.microsoft.com/office/drawing/2014/main" id="{8DEABFE4-ED0F-4CD1-9EC3-8D558C175CE6}"/>
              </a:ext>
            </a:extLst>
          </p:cNvPr>
          <p:cNvSpPr>
            <a:spLocks noGrp="1"/>
          </p:cNvSpPr>
          <p:nvPr>
            <p:ph type="body" idx="1"/>
          </p:nvPr>
        </p:nvSpPr>
        <p:spPr>
          <a:xfrm>
            <a:off x="438153" y="1975652"/>
            <a:ext cx="11320460" cy="2761445"/>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a:extLst>
              <a:ext uri="{FF2B5EF4-FFF2-40B4-BE49-F238E27FC236}">
                <a16:creationId xmlns:a16="http://schemas.microsoft.com/office/drawing/2014/main" id="{795DE65F-AEC4-42F8-AE14-6CFCF7F12CD5}"/>
              </a:ext>
            </a:extLst>
          </p:cNvPr>
          <p:cNvSpPr>
            <a:spLocks noGrp="1"/>
          </p:cNvSpPr>
          <p:nvPr>
            <p:ph type="ftr" sz="quarter" idx="3"/>
          </p:nvPr>
        </p:nvSpPr>
        <p:spPr>
          <a:xfrm>
            <a:off x="2357438" y="431800"/>
            <a:ext cx="8439150" cy="324001"/>
          </a:xfrm>
          <a:prstGeom prst="rect">
            <a:avLst/>
          </a:prstGeom>
        </p:spPr>
        <p:txBody>
          <a:bodyPr vert="horz" lIns="0" tIns="0" rIns="0" bIns="0" rtlCol="0" anchor="ctr"/>
          <a:lstStyle>
            <a:lvl1pPr algn="l">
              <a:defRPr sz="1200">
                <a:solidFill>
                  <a:schemeClr val="tx2"/>
                </a:solidFill>
                <a:latin typeface="Arial" panose="020B0604020202020204" pitchFamily="34" charset="0"/>
                <a:cs typeface="Arial" panose="020B0604020202020204" pitchFamily="34" charset="0"/>
              </a:defRPr>
            </a:lvl1pPr>
          </a:lstStyle>
          <a:p>
            <a:r>
              <a:rPr lang="ru-RU" smtClean="0"/>
              <a:t>Источник / примечание</a:t>
            </a:r>
            <a:endParaRPr lang="ru-RU" dirty="0"/>
          </a:p>
        </p:txBody>
      </p:sp>
      <p:sp>
        <p:nvSpPr>
          <p:cNvPr id="6" name="Номер слайда 5">
            <a:extLst>
              <a:ext uri="{FF2B5EF4-FFF2-40B4-BE49-F238E27FC236}">
                <a16:creationId xmlns:a16="http://schemas.microsoft.com/office/drawing/2014/main" id="{758F2AC6-6672-44E2-A8A9-32EB81226948}"/>
              </a:ext>
            </a:extLst>
          </p:cNvPr>
          <p:cNvSpPr>
            <a:spLocks noGrp="1"/>
          </p:cNvSpPr>
          <p:nvPr>
            <p:ph type="sldNum" sz="quarter" idx="4"/>
          </p:nvPr>
        </p:nvSpPr>
        <p:spPr>
          <a:xfrm>
            <a:off x="11014074" y="431801"/>
            <a:ext cx="744537" cy="324000"/>
          </a:xfrm>
          <a:prstGeom prst="rect">
            <a:avLst/>
          </a:prstGeom>
        </p:spPr>
        <p:txBody>
          <a:bodyPr vert="horz" lIns="0" tIns="0" rIns="0" bIns="0" rtlCol="0" anchor="ctr"/>
          <a:lstStyle>
            <a:lvl1pPr algn="r">
              <a:defRPr sz="1600" b="1">
                <a:solidFill>
                  <a:schemeClr val="tx2"/>
                </a:solidFill>
                <a:latin typeface="Arial" panose="020B0604020202020204" pitchFamily="34" charset="0"/>
                <a:cs typeface="Arial" panose="020B0604020202020204" pitchFamily="34" charset="0"/>
              </a:defRPr>
            </a:lvl1pPr>
          </a:lstStyle>
          <a:p>
            <a:fld id="{10AA99AE-6A35-4C1E-8082-A4A87B5CA521}" type="slidenum">
              <a:rPr lang="ru-RU" smtClean="0"/>
              <a:pPr/>
              <a:t>‹#›</a:t>
            </a:fld>
            <a:endParaRPr lang="ru-RU" dirty="0"/>
          </a:p>
        </p:txBody>
      </p:sp>
      <p:cxnSp>
        <p:nvCxnSpPr>
          <p:cNvPr id="22" name="Прямая соединительная линия 21">
            <a:extLst>
              <a:ext uri="{FF2B5EF4-FFF2-40B4-BE49-F238E27FC236}">
                <a16:creationId xmlns:a16="http://schemas.microsoft.com/office/drawing/2014/main" id="{1CB045B0-C148-4BCB-A129-CADC19CDA1E7}"/>
              </a:ext>
            </a:extLst>
          </p:cNvPr>
          <p:cNvCxnSpPr/>
          <p:nvPr userDrawn="1"/>
        </p:nvCxnSpPr>
        <p:spPr>
          <a:xfrm>
            <a:off x="433388" y="866775"/>
            <a:ext cx="1132522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DD8C4910-12A5-47A1-A219-F6CDF997B2AA}"/>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33388" y="437814"/>
            <a:ext cx="1237966" cy="304679"/>
          </a:xfrm>
          <a:prstGeom prst="rect">
            <a:avLst/>
          </a:prstGeom>
        </p:spPr>
      </p:pic>
    </p:spTree>
    <p:extLst>
      <p:ext uri="{BB962C8B-B14F-4D97-AF65-F5344CB8AC3E}">
        <p14:creationId xmlns:p14="http://schemas.microsoft.com/office/powerpoint/2010/main" val="32489409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0" r:id="rId3"/>
    <p:sldLayoutId id="2147483661" r:id="rId4"/>
    <p:sldLayoutId id="2147483671" r:id="rId5"/>
    <p:sldLayoutId id="2147483672" r:id="rId6"/>
    <p:sldLayoutId id="2147483658" r:id="rId7"/>
    <p:sldLayoutId id="2147483657" r:id="rId8"/>
    <p:sldLayoutId id="2147483650" r:id="rId9"/>
    <p:sldLayoutId id="2147483651" r:id="rId10"/>
    <p:sldLayoutId id="2147483652" r:id="rId11"/>
    <p:sldLayoutId id="2147483669" r:id="rId12"/>
    <p:sldLayoutId id="2147483653" r:id="rId13"/>
    <p:sldLayoutId id="2147483654" r:id="rId14"/>
    <p:sldLayoutId id="2147483655" r:id="rId15"/>
    <p:sldLayoutId id="2147483656" r:id="rId16"/>
    <p:sldLayoutId id="2147483668" r:id="rId17"/>
    <p:sldLayoutId id="2147483662" r:id="rId18"/>
    <p:sldLayoutId id="2147483673" r:id="rId19"/>
    <p:sldLayoutId id="2147483674" r:id="rId20"/>
    <p:sldLayoutId id="2147483663" r:id="rId21"/>
    <p:sldLayoutId id="2147483675" r:id="rId22"/>
    <p:sldLayoutId id="2147483676" r:id="rId23"/>
    <p:sldLayoutId id="2147483666" r:id="rId24"/>
    <p:sldLayoutId id="2147483667" r:id="rId25"/>
    <p:sldLayoutId id="2147483664" r:id="rId26"/>
    <p:sldLayoutId id="2147483665" r:id="rId27"/>
    <p:sldLayoutId id="2147483677" r:id="rId28"/>
    <p:sldLayoutId id="2147483678" r:id="rId29"/>
    <p:sldLayoutId id="2147483679" r:id="rId30"/>
    <p:sldLayoutId id="2147483680" r:id="rId31"/>
    <p:sldLayoutId id="2147483681" r:id="rId32"/>
    <p:sldLayoutId id="2147483682" r:id="rId33"/>
  </p:sldLayoutIdLst>
  <p:hf hdr="0" ftr="0" dt="0"/>
  <p:txStyles>
    <p:title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47">
          <p15:clr>
            <a:srgbClr val="F26B43"/>
          </p15:clr>
        </p15:guide>
        <p15:guide id="2" pos="7407">
          <p15:clr>
            <a:srgbClr val="F26B43"/>
          </p15:clr>
        </p15:guide>
        <p15:guide id="3" pos="273">
          <p15:clr>
            <a:srgbClr val="F26B43"/>
          </p15:clr>
        </p15:guide>
        <p15:guide id="4" orient="horz" pos="272">
          <p15:clr>
            <a:srgbClr val="F26B43"/>
          </p15:clr>
        </p15:guide>
        <p15:guide id="5" pos="879">
          <p15:clr>
            <a:srgbClr val="F26B43"/>
          </p15:clr>
        </p15:guide>
        <p15:guide id="6" pos="741">
          <p15:clr>
            <a:srgbClr val="F26B43"/>
          </p15:clr>
        </p15:guide>
        <p15:guide id="7" pos="1368">
          <p15:clr>
            <a:srgbClr val="F26B43"/>
          </p15:clr>
        </p15:guide>
        <p15:guide id="8" pos="1485">
          <p15:clr>
            <a:srgbClr val="F26B43"/>
          </p15:clr>
        </p15:guide>
        <p15:guide id="9" pos="1952">
          <p15:clr>
            <a:srgbClr val="F26B43"/>
          </p15:clr>
        </p15:guide>
        <p15:guide id="10" pos="2090">
          <p15:clr>
            <a:srgbClr val="F26B43"/>
          </p15:clr>
        </p15:guide>
        <p15:guide id="11" pos="2547">
          <p15:clr>
            <a:srgbClr val="F26B43"/>
          </p15:clr>
        </p15:guide>
        <p15:guide id="12" pos="2696">
          <p15:clr>
            <a:srgbClr val="F26B43"/>
          </p15:clr>
        </p15:guide>
        <p15:guide id="13" pos="3165">
          <p15:clr>
            <a:srgbClr val="F26B43"/>
          </p15:clr>
        </p15:guide>
        <p15:guide id="14" pos="3300">
          <p15:clr>
            <a:srgbClr val="F26B43"/>
          </p15:clr>
        </p15:guide>
        <p15:guide id="15" pos="3772">
          <p15:clr>
            <a:srgbClr val="F26B43"/>
          </p15:clr>
        </p15:guide>
        <p15:guide id="16" pos="3908">
          <p15:clr>
            <a:srgbClr val="F26B43"/>
          </p15:clr>
        </p15:guide>
        <p15:guide id="17" pos="4377">
          <p15:clr>
            <a:srgbClr val="F26B43"/>
          </p15:clr>
        </p15:guide>
        <p15:guide id="18" pos="4512">
          <p15:clr>
            <a:srgbClr val="F26B43"/>
          </p15:clr>
        </p15:guide>
        <p15:guide id="19" pos="4985">
          <p15:clr>
            <a:srgbClr val="F26B43"/>
          </p15:clr>
        </p15:guide>
        <p15:guide id="20" pos="5118">
          <p15:clr>
            <a:srgbClr val="F26B43"/>
          </p15:clr>
        </p15:guide>
        <p15:guide id="21" pos="5589">
          <p15:clr>
            <a:srgbClr val="F26B43"/>
          </p15:clr>
        </p15:guide>
        <p15:guide id="22" pos="5726">
          <p15:clr>
            <a:srgbClr val="F26B43"/>
          </p15:clr>
        </p15:guide>
        <p15:guide id="23" pos="6195">
          <p15:clr>
            <a:srgbClr val="F26B43"/>
          </p15:clr>
        </p15:guide>
        <p15:guide id="24" pos="6332">
          <p15:clr>
            <a:srgbClr val="F26B43"/>
          </p15:clr>
        </p15:guide>
        <p15:guide id="25" pos="6801">
          <p15:clr>
            <a:srgbClr val="F26B43"/>
          </p15:clr>
        </p15:guide>
        <p15:guide id="26" pos="6938">
          <p15:clr>
            <a:srgbClr val="F26B43"/>
          </p15:clr>
        </p15:guide>
        <p15:guide id="27" orient="horz" pos="2160">
          <p15:clr>
            <a:srgbClr val="F26B43"/>
          </p15:clr>
        </p15:guide>
        <p15:guide id="28" orient="horz" pos="696">
          <p15:clr>
            <a:srgbClr val="F26B43"/>
          </p15:clr>
        </p15:guide>
        <p15:guide id="29" orient="horz" pos="1242">
          <p15:clr>
            <a:srgbClr val="F26B43"/>
          </p15:clr>
        </p15:guide>
        <p15:guide id="30" orient="horz" pos="10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8.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8.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package" Target="../embeddings/_________Microsoft_Word.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698649A-7758-45EF-AF2D-2D0D63B9183B}"/>
              </a:ext>
            </a:extLst>
          </p:cNvPr>
          <p:cNvSpPr>
            <a:spLocks noGrp="1"/>
          </p:cNvSpPr>
          <p:nvPr>
            <p:ph type="body" sz="quarter" idx="10"/>
          </p:nvPr>
        </p:nvSpPr>
        <p:spPr>
          <a:xfrm>
            <a:off x="1176339" y="3797299"/>
            <a:ext cx="4062411" cy="2117725"/>
          </a:xfrm>
        </p:spPr>
        <p:txBody>
          <a:bodyPr/>
          <a:lstStyle/>
          <a:p>
            <a:r>
              <a:rPr lang="ru-RU" sz="2000" dirty="0"/>
              <a:t>Включение в Единый реестр инвестиционных </a:t>
            </a:r>
            <a:r>
              <a:rPr lang="ru-RU" sz="2000" dirty="0" smtClean="0"/>
              <a:t>советников (</a:t>
            </a:r>
            <a:r>
              <a:rPr lang="ru-RU" sz="2000" dirty="0"/>
              <a:t>ЕРИС)</a:t>
            </a:r>
            <a:r>
              <a:rPr lang="ru-RU" sz="2200" dirty="0" smtClean="0"/>
              <a:t> </a:t>
            </a:r>
          </a:p>
          <a:p>
            <a:endParaRPr lang="ru-RU" sz="2200" dirty="0" smtClean="0"/>
          </a:p>
          <a:p>
            <a:pPr>
              <a:lnSpc>
                <a:spcPct val="100000"/>
              </a:lnSpc>
            </a:pPr>
            <a:r>
              <a:rPr lang="ru-RU" sz="2000" dirty="0" smtClean="0"/>
              <a:t>Коробочное решение для финансовых организаций</a:t>
            </a:r>
            <a:endParaRPr lang="ru-RU" sz="2000" dirty="0"/>
          </a:p>
        </p:txBody>
      </p:sp>
      <p:sp>
        <p:nvSpPr>
          <p:cNvPr id="3" name="Текст 2">
            <a:extLst>
              <a:ext uri="{FF2B5EF4-FFF2-40B4-BE49-F238E27FC236}">
                <a16:creationId xmlns:a16="http://schemas.microsoft.com/office/drawing/2014/main" id="{C63B68B3-1134-454F-9198-1680EF4F7164}"/>
              </a:ext>
            </a:extLst>
          </p:cNvPr>
          <p:cNvSpPr>
            <a:spLocks noGrp="1"/>
          </p:cNvSpPr>
          <p:nvPr>
            <p:ph type="body" sz="quarter" idx="11"/>
          </p:nvPr>
        </p:nvSpPr>
        <p:spPr/>
        <p:txBody>
          <a:bodyPr/>
          <a:lstStyle/>
          <a:p>
            <a:r>
              <a:rPr lang="ru-RU" dirty="0" smtClean="0"/>
              <a:t>2025 </a:t>
            </a:r>
            <a:r>
              <a:rPr lang="ru-RU" dirty="0"/>
              <a:t>г.</a:t>
            </a:r>
          </a:p>
        </p:txBody>
      </p:sp>
    </p:spTree>
    <p:extLst>
      <p:ext uri="{BB962C8B-B14F-4D97-AF65-F5344CB8AC3E}">
        <p14:creationId xmlns:p14="http://schemas.microsoft.com/office/powerpoint/2010/main" val="3148501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a:t>
            </a:r>
            <a:r>
              <a:rPr lang="ru-RU" dirty="0"/>
              <a:t>коробочного решения</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p:cNvCxnSpPr/>
          <p:nvPr/>
        </p:nvCxnSpPr>
        <p:spPr>
          <a:xfrm>
            <a:off x="335085" y="5615709"/>
            <a:ext cx="10360623" cy="0"/>
          </a:xfrm>
          <a:prstGeom prst="line">
            <a:avLst/>
          </a:prstGeom>
          <a:ln w="19050"/>
        </p:spPr>
        <p:style>
          <a:lnRef idx="2">
            <a:schemeClr val="accent2"/>
          </a:lnRef>
          <a:fillRef idx="0">
            <a:schemeClr val="accent2"/>
          </a:fillRef>
          <a:effectRef idx="1">
            <a:schemeClr val="accent2"/>
          </a:effectRef>
          <a:fontRef idx="minor">
            <a:schemeClr val="tx1"/>
          </a:fontRef>
        </p:style>
      </p:cxnSp>
      <p:sp>
        <p:nvSpPr>
          <p:cNvPr id="10" name="Прямоугольник 28"/>
          <p:cNvSpPr/>
          <p:nvPr/>
        </p:nvSpPr>
        <p:spPr>
          <a:xfrm>
            <a:off x="8196549" y="1"/>
            <a:ext cx="4033933" cy="6858000"/>
          </a:xfrm>
          <a:custGeom>
            <a:avLst/>
            <a:gdLst>
              <a:gd name="connsiteX0" fmla="*/ 0 w 4532671"/>
              <a:gd name="connsiteY0" fmla="*/ 0 h 6875418"/>
              <a:gd name="connsiteX1" fmla="*/ 4532671 w 4532671"/>
              <a:gd name="connsiteY1" fmla="*/ 0 h 6875418"/>
              <a:gd name="connsiteX2" fmla="*/ 4532671 w 4532671"/>
              <a:gd name="connsiteY2" fmla="*/ 6875418 h 6875418"/>
              <a:gd name="connsiteX3" fmla="*/ 0 w 4532671"/>
              <a:gd name="connsiteY3" fmla="*/ 6875418 h 6875418"/>
              <a:gd name="connsiteX4" fmla="*/ 0 w 4532671"/>
              <a:gd name="connsiteY4" fmla="*/ 0 h 6875418"/>
              <a:gd name="connsiteX0" fmla="*/ 0 w 4532671"/>
              <a:gd name="connsiteY0" fmla="*/ 0 h 6875418"/>
              <a:gd name="connsiteX1" fmla="*/ 4532671 w 4532671"/>
              <a:gd name="connsiteY1" fmla="*/ 0 h 6875418"/>
              <a:gd name="connsiteX2" fmla="*/ 2222090 w 4532671"/>
              <a:gd name="connsiteY2" fmla="*/ 6875418 h 6875418"/>
              <a:gd name="connsiteX3" fmla="*/ 0 w 4532671"/>
              <a:gd name="connsiteY3" fmla="*/ 6875418 h 6875418"/>
              <a:gd name="connsiteX4" fmla="*/ 0 w 4532671"/>
              <a:gd name="connsiteY4" fmla="*/ 0 h 6875418"/>
              <a:gd name="connsiteX0" fmla="*/ 0 w 3730789"/>
              <a:gd name="connsiteY0" fmla="*/ 0 h 6875418"/>
              <a:gd name="connsiteX1" fmla="*/ 3730789 w 3730789"/>
              <a:gd name="connsiteY1" fmla="*/ 2390775 h 6875418"/>
              <a:gd name="connsiteX2" fmla="*/ 2222090 w 3730789"/>
              <a:gd name="connsiteY2" fmla="*/ 6875418 h 6875418"/>
              <a:gd name="connsiteX3" fmla="*/ 0 w 3730789"/>
              <a:gd name="connsiteY3" fmla="*/ 6875418 h 6875418"/>
              <a:gd name="connsiteX4" fmla="*/ 0 w 3730789"/>
              <a:gd name="connsiteY4" fmla="*/ 0 h 6875418"/>
              <a:gd name="connsiteX0" fmla="*/ 1508625 w 3730789"/>
              <a:gd name="connsiteY0" fmla="*/ 0 h 4532268"/>
              <a:gd name="connsiteX1" fmla="*/ 3730789 w 3730789"/>
              <a:gd name="connsiteY1" fmla="*/ 47625 h 4532268"/>
              <a:gd name="connsiteX2" fmla="*/ 2222090 w 3730789"/>
              <a:gd name="connsiteY2" fmla="*/ 4532268 h 4532268"/>
              <a:gd name="connsiteX3" fmla="*/ 0 w 3730789"/>
              <a:gd name="connsiteY3" fmla="*/ 4532268 h 4532268"/>
              <a:gd name="connsiteX4" fmla="*/ 1508625 w 3730789"/>
              <a:gd name="connsiteY4" fmla="*/ 0 h 4532268"/>
              <a:gd name="connsiteX0" fmla="*/ 1508625 w 3730789"/>
              <a:gd name="connsiteY0" fmla="*/ 0 h 4532268"/>
              <a:gd name="connsiteX1" fmla="*/ 3730789 w 3730789"/>
              <a:gd name="connsiteY1" fmla="*/ 21499 h 4532268"/>
              <a:gd name="connsiteX2" fmla="*/ 2222090 w 3730789"/>
              <a:gd name="connsiteY2" fmla="*/ 4532268 h 4532268"/>
              <a:gd name="connsiteX3" fmla="*/ 0 w 3730789"/>
              <a:gd name="connsiteY3" fmla="*/ 4532268 h 4532268"/>
              <a:gd name="connsiteX4" fmla="*/ 1508625 w 3730789"/>
              <a:gd name="connsiteY4" fmla="*/ 0 h 4532268"/>
              <a:gd name="connsiteX0" fmla="*/ 1092346 w 3730789"/>
              <a:gd name="connsiteY0" fmla="*/ 0 h 4567102"/>
              <a:gd name="connsiteX1" fmla="*/ 3730789 w 3730789"/>
              <a:gd name="connsiteY1" fmla="*/ 56333 h 4567102"/>
              <a:gd name="connsiteX2" fmla="*/ 2222090 w 3730789"/>
              <a:gd name="connsiteY2" fmla="*/ 4567102 h 4567102"/>
              <a:gd name="connsiteX3" fmla="*/ 0 w 3730789"/>
              <a:gd name="connsiteY3" fmla="*/ 4567102 h 4567102"/>
              <a:gd name="connsiteX4" fmla="*/ 1092346 w 3730789"/>
              <a:gd name="connsiteY4" fmla="*/ 0 h 4567102"/>
              <a:gd name="connsiteX0" fmla="*/ 1092346 w 3295870"/>
              <a:gd name="connsiteY0" fmla="*/ 0 h 4567102"/>
              <a:gd name="connsiteX1" fmla="*/ 3295870 w 3295870"/>
              <a:gd name="connsiteY1" fmla="*/ 4082 h 4567102"/>
              <a:gd name="connsiteX2" fmla="*/ 2222090 w 3295870"/>
              <a:gd name="connsiteY2" fmla="*/ 4567102 h 4567102"/>
              <a:gd name="connsiteX3" fmla="*/ 0 w 3295870"/>
              <a:gd name="connsiteY3" fmla="*/ 4567102 h 4567102"/>
              <a:gd name="connsiteX4" fmla="*/ 1092346 w 3295870"/>
              <a:gd name="connsiteY4" fmla="*/ 0 h 4567102"/>
              <a:gd name="connsiteX0" fmla="*/ 1639101 w 3295870"/>
              <a:gd name="connsiteY0" fmla="*/ 0 h 6848748"/>
              <a:gd name="connsiteX1" fmla="*/ 3295870 w 3295870"/>
              <a:gd name="connsiteY1" fmla="*/ 2285728 h 6848748"/>
              <a:gd name="connsiteX2" fmla="*/ 2222090 w 3295870"/>
              <a:gd name="connsiteY2" fmla="*/ 6848748 h 6848748"/>
              <a:gd name="connsiteX3" fmla="*/ 0 w 3295870"/>
              <a:gd name="connsiteY3" fmla="*/ 6848748 h 6848748"/>
              <a:gd name="connsiteX4" fmla="*/ 1639101 w 3295870"/>
              <a:gd name="connsiteY4" fmla="*/ 0 h 6848748"/>
              <a:gd name="connsiteX0" fmla="*/ 1639101 w 2836099"/>
              <a:gd name="connsiteY0" fmla="*/ 13334 h 6862082"/>
              <a:gd name="connsiteX1" fmla="*/ 2836099 w 2836099"/>
              <a:gd name="connsiteY1" fmla="*/ 0 h 6862082"/>
              <a:gd name="connsiteX2" fmla="*/ 2222090 w 2836099"/>
              <a:gd name="connsiteY2" fmla="*/ 6862082 h 6862082"/>
              <a:gd name="connsiteX3" fmla="*/ 0 w 2836099"/>
              <a:gd name="connsiteY3" fmla="*/ 6862082 h 6862082"/>
              <a:gd name="connsiteX4" fmla="*/ 1639101 w 2836099"/>
              <a:gd name="connsiteY4" fmla="*/ 13334 h 6862082"/>
              <a:gd name="connsiteX0" fmla="*/ 1639101 w 2843403"/>
              <a:gd name="connsiteY0" fmla="*/ 13334 h 6862082"/>
              <a:gd name="connsiteX1" fmla="*/ 2836099 w 2843403"/>
              <a:gd name="connsiteY1" fmla="*/ 0 h 6862082"/>
              <a:gd name="connsiteX2" fmla="*/ 2843403 w 2843403"/>
              <a:gd name="connsiteY2" fmla="*/ 6853373 h 6862082"/>
              <a:gd name="connsiteX3" fmla="*/ 0 w 2843403"/>
              <a:gd name="connsiteY3" fmla="*/ 6862082 h 6862082"/>
              <a:gd name="connsiteX4" fmla="*/ 1639101 w 2843403"/>
              <a:gd name="connsiteY4" fmla="*/ 13334 h 686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03" h="6862082">
                <a:moveTo>
                  <a:pt x="1639101" y="13334"/>
                </a:moveTo>
                <a:lnTo>
                  <a:pt x="2836099" y="0"/>
                </a:lnTo>
                <a:cubicBezTo>
                  <a:pt x="2838534" y="2284458"/>
                  <a:pt x="2840968" y="4568915"/>
                  <a:pt x="2843403" y="6853373"/>
                </a:cubicBezTo>
                <a:lnTo>
                  <a:pt x="0" y="6862082"/>
                </a:lnTo>
                <a:lnTo>
                  <a:pt x="1639101" y="13334"/>
                </a:lnTo>
                <a:close/>
              </a:path>
            </a:pathLst>
          </a:custGeom>
          <a:gradFill flip="none" rotWithShape="1">
            <a:gsLst>
              <a:gs pos="0">
                <a:schemeClr val="accent2">
                  <a:lumMod val="20000"/>
                  <a:lumOff val="80000"/>
                </a:schemeClr>
              </a:gs>
              <a:gs pos="7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09068" y="1866657"/>
            <a:ext cx="10811514" cy="2862322"/>
          </a:xfrm>
          <a:prstGeom prst="rect">
            <a:avLst/>
          </a:prstGeom>
        </p:spPr>
        <p:txBody>
          <a:bodyPr wrap="square">
            <a:spAutoFit/>
          </a:bodyPr>
          <a:lstStyle/>
          <a:p>
            <a:pPr algn="just" defTabSz="457200">
              <a:lnSpc>
                <a:spcPct val="150000"/>
              </a:lnSpc>
            </a:pPr>
            <a:r>
              <a:rPr lang="ru-RU" sz="2400" dirty="0">
                <a:solidFill>
                  <a:prstClr val="black">
                    <a:lumMod val="95000"/>
                    <a:lumOff val="5000"/>
                  </a:prstClr>
                </a:solidFill>
                <a:latin typeface="Arial" panose="020B0604020202020204" pitchFamily="34" charset="0"/>
                <a:cs typeface="Arial" panose="020B0604020202020204" pitchFamily="34" charset="0"/>
              </a:rPr>
              <a:t>Оптимизация прохождения процедуры получения </a:t>
            </a:r>
            <a:r>
              <a:rPr lang="ru-RU" sz="2400" b="1" dirty="0">
                <a:solidFill>
                  <a:prstClr val="black">
                    <a:lumMod val="95000"/>
                    <a:lumOff val="5000"/>
                  </a:prstClr>
                </a:solidFill>
                <a:latin typeface="Arial" panose="020B0604020202020204" pitchFamily="34" charset="0"/>
                <a:cs typeface="Arial" panose="020B0604020202020204" pitchFamily="34" charset="0"/>
              </a:rPr>
              <a:t>финансовой организацией (далее – ФО) </a:t>
            </a:r>
            <a:r>
              <a:rPr lang="ru-RU" sz="2400" dirty="0">
                <a:solidFill>
                  <a:prstClr val="black">
                    <a:lumMod val="95000"/>
                    <a:lumOff val="5000"/>
                  </a:prstClr>
                </a:solidFill>
                <a:latin typeface="Arial" panose="020B0604020202020204" pitchFamily="34" charset="0"/>
                <a:cs typeface="Arial" panose="020B0604020202020204" pitchFamily="34" charset="0"/>
              </a:rPr>
              <a:t>права на осуществление деятельности по инвестиционному консультированию (включение в единый реестр инвестиционных советников в соответствии с Положением Банка России от 29.06.2022 № 798-П*)</a:t>
            </a:r>
          </a:p>
        </p:txBody>
      </p:sp>
      <p:sp>
        <p:nvSpPr>
          <p:cNvPr id="7" name="TextBox 6"/>
          <p:cNvSpPr txBox="1"/>
          <p:nvPr/>
        </p:nvSpPr>
        <p:spPr>
          <a:xfrm>
            <a:off x="232196" y="5700112"/>
            <a:ext cx="11727605" cy="1169551"/>
          </a:xfrm>
          <a:prstGeom prst="rect">
            <a:avLst/>
          </a:prstGeom>
          <a:noFill/>
        </p:spPr>
        <p:txBody>
          <a:bodyPr wrap="square" rtlCol="0">
            <a:spAutoFit/>
          </a:bodyPr>
          <a:lstStyle/>
          <a:p>
            <a:pPr algn="just" defTabSz="457200"/>
            <a:r>
              <a:rPr lang="ru-RU" sz="1000" i="1" baseline="30000" dirty="0" smtClean="0">
                <a:solidFill>
                  <a:schemeClr val="accent1">
                    <a:lumMod val="50000"/>
                  </a:schemeClr>
                </a:solidFill>
                <a:latin typeface="Arial" panose="020B0604020202020204" pitchFamily="34" charset="0"/>
                <a:cs typeface="Arial" panose="020B0604020202020204" pitchFamily="34" charset="0"/>
              </a:rPr>
              <a:t>*</a:t>
            </a:r>
            <a:r>
              <a:rPr lang="ru-RU" sz="1000" i="1" dirty="0" smtClean="0">
                <a:solidFill>
                  <a:schemeClr val="accent1">
                    <a:lumMod val="50000"/>
                  </a:schemeClr>
                </a:solidFill>
                <a:latin typeface="Arial" panose="020B0604020202020204" pitchFamily="34" charset="0"/>
                <a:cs typeface="Arial" panose="020B0604020202020204" pitchFamily="34" charset="0"/>
              </a:rPr>
              <a:t> Положение Банка России </a:t>
            </a:r>
            <a:r>
              <a:rPr lang="ru-RU" sz="1000" i="1" dirty="0">
                <a:solidFill>
                  <a:schemeClr val="accent1">
                    <a:lumMod val="50000"/>
                  </a:schemeClr>
                </a:solidFill>
                <a:latin typeface="Arial" panose="020B0604020202020204" pitchFamily="34" charset="0"/>
                <a:cs typeface="Arial" panose="020B0604020202020204" pitchFamily="34" charset="0"/>
              </a:rPr>
              <a:t>от 29.06.2022 № 798-П «О порядке лицензирования Банком России видов профессиональной деятельности на рынке ценных бумаг, указанных в статьях 3 - 5, 7 и 8 Федерального закона от 22 апреля 1996 года N 39-ФЗ "О рынке </a:t>
            </a:r>
            <a:r>
              <a:rPr lang="ru-RU" sz="1000" i="1" dirty="0" smtClean="0">
                <a:solidFill>
                  <a:schemeClr val="accent1">
                    <a:lumMod val="50000"/>
                  </a:schemeClr>
                </a:solidFill>
                <a:latin typeface="Arial" panose="020B0604020202020204" pitchFamily="34" charset="0"/>
                <a:cs typeface="Arial" panose="020B0604020202020204" pitchFamily="34" charset="0"/>
              </a:rPr>
              <a:t>ценных бумаг</a:t>
            </a:r>
            <a:r>
              <a:rPr lang="ru-RU" sz="1000" i="1" dirty="0">
                <a:solidFill>
                  <a:schemeClr val="accent1">
                    <a:lumMod val="50000"/>
                  </a:schemeClr>
                </a:solidFill>
                <a:latin typeface="Arial" panose="020B0604020202020204" pitchFamily="34" charset="0"/>
                <a:cs typeface="Arial" panose="020B0604020202020204" pitchFamily="34" charset="0"/>
              </a:rPr>
              <a:t>", </a:t>
            </a:r>
            <a:r>
              <a:rPr lang="ru-RU" sz="1000" i="1" dirty="0" smtClean="0">
                <a:solidFill>
                  <a:schemeClr val="accent1">
                    <a:lumMod val="50000"/>
                  </a:schemeClr>
                </a:solidFill>
                <a:latin typeface="Arial" panose="020B0604020202020204" pitchFamily="34" charset="0"/>
                <a:cs typeface="Arial" panose="020B0604020202020204" pitchFamily="34" charset="0"/>
              </a:rPr>
              <a:t>и порядке </a:t>
            </a:r>
            <a:r>
              <a:rPr lang="ru-RU" sz="1000" i="1" dirty="0">
                <a:solidFill>
                  <a:schemeClr val="accent1">
                    <a:lumMod val="50000"/>
                  </a:schemeClr>
                </a:solidFill>
                <a:latin typeface="Arial" panose="020B0604020202020204" pitchFamily="34" charset="0"/>
                <a:cs typeface="Arial" panose="020B0604020202020204" pitchFamily="34" charset="0"/>
              </a:rPr>
              <a:t>ведения Банком России реестра профессиональных участников рынка ценных бумаг, о порядке принятия Банком России решения о внесении (об отказе во внесении) сведений о лице в единый реестр инвестиционных советников и порядке ведения Банком России указанного реестра, а также о порядке предоставления Банком России лицензии на осуществление деятельности инвестиционного фонда, лицензии управляющей компании на осуществление деятельности по управлению инвестиционными фондами, паевыми инвестиционными фондами и негосударственными пенсионными фондами, лицензии на осуществление деятельности специализированного депозитария инвестиционных фондов, паевых инвестиционных фондов и негосударственных пенсионных фондов и порядке ведения Банком России реестров указанных </a:t>
            </a:r>
            <a:r>
              <a:rPr lang="ru-RU" sz="1000" i="1" dirty="0" smtClean="0">
                <a:solidFill>
                  <a:schemeClr val="accent1">
                    <a:lumMod val="50000"/>
                  </a:schemeClr>
                </a:solidFill>
                <a:latin typeface="Arial" panose="020B0604020202020204" pitchFamily="34" charset="0"/>
                <a:cs typeface="Arial" panose="020B0604020202020204" pitchFamily="34" charset="0"/>
              </a:rPr>
              <a:t>лицензий».</a:t>
            </a:r>
            <a:endParaRPr lang="ru-RU" sz="1000" i="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749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ИНСТРУКЦИЯ</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Прямоугольник 7"/>
          <p:cNvSpPr/>
          <p:nvPr/>
        </p:nvSpPr>
        <p:spPr>
          <a:xfrm>
            <a:off x="2586597" y="3819927"/>
            <a:ext cx="5556739" cy="830997"/>
          </a:xfrm>
          <a:prstGeom prst="rect">
            <a:avLst/>
          </a:prstGeom>
        </p:spPr>
        <p:txBody>
          <a:bodyPr wrap="square">
            <a:spAutoFit/>
          </a:bodyPr>
          <a:lstStyle/>
          <a:p>
            <a:pPr defTabSz="457200"/>
            <a:r>
              <a:rPr lang="ru-RU" sz="2400" dirty="0" smtClean="0">
                <a:solidFill>
                  <a:prstClr val="black">
                    <a:lumMod val="95000"/>
                    <a:lumOff val="5000"/>
                  </a:prstClr>
                </a:solidFill>
                <a:latin typeface="Calibri" panose="020F0502020204030204"/>
              </a:rPr>
              <a:t>Активные кнопки для перехода на следующие или предыдущие шаги</a:t>
            </a:r>
          </a:p>
        </p:txBody>
      </p:sp>
      <p:sp>
        <p:nvSpPr>
          <p:cNvPr id="9" name="Прямоугольник 8"/>
          <p:cNvSpPr/>
          <p:nvPr/>
        </p:nvSpPr>
        <p:spPr>
          <a:xfrm>
            <a:off x="2586597" y="5290209"/>
            <a:ext cx="7349254" cy="461665"/>
          </a:xfrm>
          <a:prstGeom prst="rect">
            <a:avLst/>
          </a:prstGeom>
        </p:spPr>
        <p:txBody>
          <a:bodyPr wrap="square">
            <a:spAutoFit/>
          </a:bodyPr>
          <a:lstStyle/>
          <a:p>
            <a:pPr algn="just" defTabSz="457200"/>
            <a:r>
              <a:rPr lang="ru-RU" sz="2400" dirty="0" smtClean="0">
                <a:solidFill>
                  <a:prstClr val="black">
                    <a:lumMod val="95000"/>
                    <a:lumOff val="5000"/>
                  </a:prstClr>
                </a:solidFill>
                <a:latin typeface="Calibri" panose="020F0502020204030204"/>
              </a:rPr>
              <a:t>Файлы для скачивания и заполнения</a:t>
            </a:r>
          </a:p>
        </p:txBody>
      </p:sp>
      <p:sp>
        <p:nvSpPr>
          <p:cNvPr id="7" name="Прямоугольник 6"/>
          <p:cNvSpPr/>
          <p:nvPr/>
        </p:nvSpPr>
        <p:spPr>
          <a:xfrm>
            <a:off x="1214872" y="1714500"/>
            <a:ext cx="8402853" cy="1631216"/>
          </a:xfrm>
          <a:prstGeom prst="rect">
            <a:avLst/>
          </a:prstGeom>
        </p:spPr>
        <p:txBody>
          <a:bodyPr wrap="square">
            <a:spAutoFit/>
          </a:bodyPr>
          <a:lstStyle/>
          <a:p>
            <a:pPr marL="457200" indent="-457200" algn="just" defTabSz="457200">
              <a:buFontTx/>
              <a:buAutoNum type="arabicPeriod"/>
            </a:pPr>
            <a:r>
              <a:rPr lang="ru-RU" sz="2400" dirty="0" smtClean="0">
                <a:solidFill>
                  <a:prstClr val="black">
                    <a:lumMod val="95000"/>
                    <a:lumOff val="5000"/>
                  </a:prstClr>
                </a:solidFill>
                <a:latin typeface="Calibri" panose="020F0502020204030204"/>
              </a:rPr>
              <a:t>Скачайте презентацию на рабочий стол. </a:t>
            </a:r>
          </a:p>
          <a:p>
            <a:pPr algn="just" defTabSz="457200"/>
            <a:endParaRPr lang="ru-RU" sz="2400" dirty="0" smtClean="0">
              <a:solidFill>
                <a:prstClr val="black">
                  <a:lumMod val="95000"/>
                  <a:lumOff val="5000"/>
                </a:prstClr>
              </a:solidFill>
              <a:latin typeface="Calibri" panose="020F0502020204030204"/>
            </a:endParaRPr>
          </a:p>
          <a:p>
            <a:pPr algn="just" defTabSz="457200"/>
            <a:r>
              <a:rPr lang="ru-RU" sz="2400" dirty="0" smtClean="0">
                <a:solidFill>
                  <a:prstClr val="black">
                    <a:lumMod val="95000"/>
                    <a:lumOff val="5000"/>
                  </a:prstClr>
                </a:solidFill>
                <a:latin typeface="Calibri" panose="020F0502020204030204"/>
              </a:rPr>
              <a:t>2. </a:t>
            </a:r>
            <a:r>
              <a:rPr lang="ru-RU" sz="2400" dirty="0">
                <a:solidFill>
                  <a:prstClr val="black">
                    <a:lumMod val="95000"/>
                    <a:lumOff val="5000"/>
                  </a:prstClr>
                </a:solidFill>
                <a:latin typeface="Calibri" panose="020F0502020204030204"/>
              </a:rPr>
              <a:t>Для просмотра презентации и корректного отображения всех интерактивных элементов нажмите клавишу </a:t>
            </a:r>
            <a:r>
              <a:rPr lang="en-US" sz="2800" b="1" dirty="0" smtClean="0">
                <a:ln w="0"/>
                <a:solidFill>
                  <a:schemeClr val="accent1"/>
                </a:solidFill>
                <a:effectLst>
                  <a:outerShdw blurRad="38100" dist="25400" dir="5400000" algn="ctr" rotWithShape="0">
                    <a:srgbClr val="6E747A">
                      <a:alpha val="43000"/>
                    </a:srgbClr>
                  </a:outerShdw>
                </a:effectLst>
                <a:latin typeface="Calibri" panose="020F0502020204030204"/>
              </a:rPr>
              <a:t>F5</a:t>
            </a:r>
            <a:r>
              <a:rPr lang="ru-RU" sz="2400" dirty="0">
                <a:solidFill>
                  <a:prstClr val="black">
                    <a:lumMod val="95000"/>
                    <a:lumOff val="5000"/>
                  </a:prstClr>
                </a:solidFill>
                <a:latin typeface="Calibri" panose="020F0502020204030204"/>
              </a:rPr>
              <a:t>.</a:t>
            </a:r>
          </a:p>
        </p:txBody>
      </p:sp>
      <p:pic>
        <p:nvPicPr>
          <p:cNvPr id="13" name="Рисунок 12"/>
          <p:cNvPicPr>
            <a:picLocks noChangeAspect="1"/>
          </p:cNvPicPr>
          <p:nvPr/>
        </p:nvPicPr>
        <p:blipFill rotWithShape="1">
          <a:blip r:embed="rId3"/>
          <a:srcRect t="16100" r="17537" b="8157"/>
          <a:stretch/>
        </p:blipFill>
        <p:spPr>
          <a:xfrm>
            <a:off x="0" y="2469948"/>
            <a:ext cx="1187715" cy="975466"/>
          </a:xfrm>
          <a:prstGeom prst="rect">
            <a:avLst/>
          </a:prstGeom>
        </p:spPr>
      </p:pic>
      <p:sp>
        <p:nvSpPr>
          <p:cNvPr id="14" name="Управляющая кнопка: в начало 13">
            <a:hlinkClick r:id="" action="ppaction://noaction" highlightClick="1"/>
          </p:cNvPr>
          <p:cNvSpPr/>
          <p:nvPr/>
        </p:nvSpPr>
        <p:spPr>
          <a:xfrm>
            <a:off x="919360" y="3691734"/>
            <a:ext cx="1445406" cy="465869"/>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в конец 14">
            <a:hlinkClick r:id="" action="ppaction://noaction" highlightClick="1"/>
          </p:cNvPr>
          <p:cNvSpPr/>
          <p:nvPr/>
        </p:nvSpPr>
        <p:spPr>
          <a:xfrm>
            <a:off x="929158" y="4367271"/>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2" name="Объект 11">
            <a:hlinkClick r:id="" action="ppaction://ole?verb=1"/>
          </p:cNvPr>
          <p:cNvGraphicFramePr>
            <a:graphicFrameLocks noChangeAspect="1"/>
          </p:cNvGraphicFramePr>
          <p:nvPr>
            <p:extLst>
              <p:ext uri="{D42A27DB-BD31-4B8C-83A1-F6EECF244321}">
                <p14:modId xmlns:p14="http://schemas.microsoft.com/office/powerpoint/2010/main" val="1884506566"/>
              </p:ext>
            </p:extLst>
          </p:nvPr>
        </p:nvGraphicFramePr>
        <p:xfrm>
          <a:off x="1018736" y="5211874"/>
          <a:ext cx="1246653" cy="1080000"/>
        </p:xfrm>
        <a:graphic>
          <a:graphicData uri="http://schemas.openxmlformats.org/presentationml/2006/ole">
            <mc:AlternateContent xmlns:mc="http://schemas.openxmlformats.org/markup-compatibility/2006">
              <mc:Choice xmlns:v="urn:schemas-microsoft-com:vml" Requires="v">
                <p:oleObj spid="_x0000_s17419"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1018736" y="5211874"/>
                        <a:ext cx="1246653" cy="1080000"/>
                      </a:xfrm>
                      <a:prstGeom prst="rect">
                        <a:avLst/>
                      </a:prstGeom>
                    </p:spPr>
                  </p:pic>
                </p:oleObj>
              </mc:Fallback>
            </mc:AlternateContent>
          </a:graphicData>
        </a:graphic>
      </p:graphicFrame>
    </p:spTree>
    <p:extLst>
      <p:ext uri="{BB962C8B-B14F-4D97-AF65-F5344CB8AC3E}">
        <p14:creationId xmlns:p14="http://schemas.microsoft.com/office/powerpoint/2010/main" val="4180365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Включение </a:t>
            </a:r>
            <a:r>
              <a:rPr lang="ru-RU" dirty="0" smtClean="0"/>
              <a:t>ФО </a:t>
            </a:r>
            <a:r>
              <a:rPr lang="ru-RU" dirty="0"/>
              <a:t>в ЕРИС</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a:off x="1770185" y="1548066"/>
            <a:ext cx="8651631" cy="1231106"/>
          </a:xfrm>
          <a:prstGeom prst="rect">
            <a:avLst/>
          </a:prstGeom>
        </p:spPr>
        <p:txBody>
          <a:bodyPr wrap="square">
            <a:spAutoFit/>
          </a:bodyPr>
          <a:lstStyle/>
          <a:p>
            <a:pPr algn="ctr"/>
            <a:r>
              <a:rPr lang="ru-RU" dirty="0" smtClean="0"/>
              <a:t>В соответствии с Положением Банка России от </a:t>
            </a:r>
            <a:r>
              <a:rPr lang="ru-RU" dirty="0"/>
              <a:t>29.06.202</a:t>
            </a:r>
            <a:r>
              <a:rPr lang="en-US" dirty="0"/>
              <a:t>2</a:t>
            </a:r>
            <a:r>
              <a:rPr lang="ru-RU" dirty="0"/>
              <a:t> </a:t>
            </a:r>
            <a:r>
              <a:rPr lang="ru-RU" dirty="0" smtClean="0"/>
              <a:t>№ 798-П ФО могут получить право на осуществление деятельности по инвестиционному консультированию в </a:t>
            </a:r>
            <a:r>
              <a:rPr lang="ru-RU" sz="2000" b="1" dirty="0" smtClean="0"/>
              <a:t>уведомительном</a:t>
            </a:r>
            <a:r>
              <a:rPr lang="ru-RU" dirty="0" smtClean="0"/>
              <a:t> порядке с учетом разрешенного совмещения их деятельности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974" y="5262090"/>
            <a:ext cx="1440363" cy="1440363"/>
          </a:xfrm>
          <a:prstGeom prst="rect">
            <a:avLst/>
          </a:prstGeom>
          <a:effectLst>
            <a:outerShdw blurRad="63500" sx="102000" sy="102000" algn="ctr" rotWithShape="0">
              <a:prstClr val="black">
                <a:alpha val="40000"/>
              </a:prst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488" y="5262090"/>
            <a:ext cx="1436914" cy="1436914"/>
          </a:xfrm>
          <a:prstGeom prst="rect">
            <a:avLst/>
          </a:prstGeom>
          <a:effectLst>
            <a:outerShdw blurRad="63500" sx="102000" sy="102000" algn="ctr" rotWithShape="0">
              <a:prstClr val="black">
                <a:alpha val="40000"/>
              </a:prstClr>
            </a:outerShdw>
          </a:effectLst>
        </p:spPr>
      </p:pic>
      <p:graphicFrame>
        <p:nvGraphicFramePr>
          <p:cNvPr id="7" name="Схема 6"/>
          <p:cNvGraphicFramePr/>
          <p:nvPr>
            <p:extLst>
              <p:ext uri="{D42A27DB-BD31-4B8C-83A1-F6EECF244321}">
                <p14:modId xmlns:p14="http://schemas.microsoft.com/office/powerpoint/2010/main" val="3612483233"/>
              </p:ext>
            </p:extLst>
          </p:nvPr>
        </p:nvGraphicFramePr>
        <p:xfrm>
          <a:off x="1205104" y="2401288"/>
          <a:ext cx="9781789" cy="30011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7537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Подготовка анкет в </a:t>
            </a:r>
            <a:r>
              <a:rPr lang="ru-RU" dirty="0" smtClean="0"/>
              <a:t>отношении:</a:t>
            </a:r>
            <a:endParaRPr lang="ru-RU" dirty="0"/>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0">
                <a:srgbClr val="D9F5FB"/>
              </a:gs>
              <a:gs pos="39000">
                <a:schemeClr val="accent1">
                  <a:lumMod val="45000"/>
                  <a:lumOff val="55000"/>
                </a:schemeClr>
              </a:gs>
              <a:gs pos="73000">
                <a:schemeClr val="accent1">
                  <a:lumMod val="60000"/>
                  <a:lumOff val="40000"/>
                </a:schemeClr>
              </a:gs>
              <a:gs pos="100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4449" y="2406512"/>
            <a:ext cx="2689084" cy="530603"/>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505314"/>
            <a:ext cx="2304736" cy="2054409"/>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НАПРАВЛЕНИЕ ДОКУМЕНТОВ</a:t>
            </a:r>
          </a:p>
        </p:txBody>
      </p:sp>
      <p:sp>
        <p:nvSpPr>
          <p:cNvPr id="10" name="Прямоугольник 9"/>
          <p:cNvSpPr/>
          <p:nvPr/>
        </p:nvSpPr>
        <p:spPr>
          <a:xfrm>
            <a:off x="2414436" y="1591590"/>
            <a:ext cx="9144517" cy="432747"/>
          </a:xfrm>
          <a:prstGeom prst="rect">
            <a:avLst/>
          </a:prstGeom>
        </p:spPr>
        <p:txBody>
          <a:bodyPr wrap="square">
            <a:spAutoFit/>
          </a:bodyPr>
          <a:lstStyle/>
          <a:p>
            <a:pPr marL="457200" lvl="0" defTabSz="457200">
              <a:lnSpc>
                <a:spcPct val="107000"/>
              </a:lnSpc>
            </a:pPr>
            <a:r>
              <a:rPr lang="ru-RU" sz="1600" dirty="0"/>
              <a:t>-  контролера; </a:t>
            </a:r>
          </a:p>
          <a:p>
            <a:pPr marL="180975" algn="ctr" defTabSz="457200"/>
            <a:endParaRPr lang="ru-RU" sz="500" spc="50" dirty="0">
              <a:solidFill>
                <a:prstClr val="black"/>
              </a:solidFill>
              <a:latin typeface="Arial" panose="020B0604020202020204" pitchFamily="34" charset="0"/>
              <a:cs typeface="Arial" panose="020B0604020202020204" pitchFamily="34" charset="0"/>
            </a:endParaRPr>
          </a:p>
        </p:txBody>
      </p:sp>
      <p:sp>
        <p:nvSpPr>
          <p:cNvPr id="12" name="Заголовок 1"/>
          <p:cNvSpPr txBox="1">
            <a:spLocks/>
          </p:cNvSpPr>
          <p:nvPr/>
        </p:nvSpPr>
        <p:spPr>
          <a:xfrm>
            <a:off x="189923" y="382671"/>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Включение ФО в </a:t>
            </a:r>
            <a:r>
              <a:rPr lang="ru-RU" sz="2000" dirty="0" smtClean="0">
                <a:solidFill>
                  <a:schemeClr val="bg1">
                    <a:lumMod val="50000"/>
                  </a:schemeClr>
                </a:solidFill>
              </a:rPr>
              <a:t>ЕРИС</a:t>
            </a:r>
            <a:endParaRPr lang="ru-RU" sz="2000" dirty="0">
              <a:solidFill>
                <a:schemeClr val="bg1">
                  <a:lumMod val="50000"/>
                </a:schemeClr>
              </a:solidFill>
            </a:endParaRPr>
          </a:p>
        </p:txBody>
      </p:sp>
      <p:sp>
        <p:nvSpPr>
          <p:cNvPr id="9" name="Прямоугольник 8"/>
          <p:cNvSpPr/>
          <p:nvPr/>
        </p:nvSpPr>
        <p:spPr>
          <a:xfrm>
            <a:off x="2578658" y="3852009"/>
            <a:ext cx="9582357" cy="2727029"/>
          </a:xfrm>
          <a:prstGeom prst="rect">
            <a:avLst/>
          </a:prstGeom>
        </p:spPr>
        <p:txBody>
          <a:bodyPr wrap="square">
            <a:spAutoFit/>
          </a:bodyPr>
          <a:lstStyle/>
          <a:p>
            <a:pPr marL="457200" lvl="0" algn="just" defTabSz="457200">
              <a:lnSpc>
                <a:spcPct val="107000"/>
              </a:lnSpc>
            </a:pPr>
            <a:r>
              <a:rPr lang="ru-RU" sz="1600" dirty="0"/>
              <a:t>2. Заполните анкеты в соответствии с их образцами.</a:t>
            </a:r>
          </a:p>
          <a:p>
            <a:pPr marL="457200" lvl="0" algn="just" defTabSz="457200">
              <a:lnSpc>
                <a:spcPct val="107000"/>
              </a:lnSpc>
            </a:pPr>
            <a:endParaRPr lang="ru-RU" sz="1600" dirty="0"/>
          </a:p>
          <a:p>
            <a:pPr marL="457200" lvl="0" algn="just" defTabSz="457200">
              <a:lnSpc>
                <a:spcPct val="107000"/>
              </a:lnSpc>
            </a:pPr>
            <a:r>
              <a:rPr lang="ru-RU" sz="1600" dirty="0"/>
              <a:t>3. Распечатайте заполненные формы. </a:t>
            </a:r>
          </a:p>
          <a:p>
            <a:pPr marL="457200" lvl="0" algn="just" defTabSz="457200">
              <a:lnSpc>
                <a:spcPct val="107000"/>
              </a:lnSpc>
            </a:pPr>
            <a:endParaRPr lang="ru-RU" sz="1600" dirty="0"/>
          </a:p>
          <a:p>
            <a:pPr marL="457200" lvl="0" algn="just" defTabSz="457200">
              <a:lnSpc>
                <a:spcPct val="107000"/>
              </a:lnSpc>
            </a:pPr>
            <a:r>
              <a:rPr lang="ru-RU" sz="1600" dirty="0"/>
              <a:t>4. Заполненная форма подписывается лицом, в отношении которого составлена анкета, с указанием даты подписания.</a:t>
            </a:r>
          </a:p>
          <a:p>
            <a:pPr marL="457200" lvl="0" algn="just" defTabSz="457200">
              <a:lnSpc>
                <a:spcPct val="107000"/>
              </a:lnSpc>
            </a:pPr>
            <a:endParaRPr lang="ru-RU" sz="1600" dirty="0"/>
          </a:p>
          <a:p>
            <a:pPr marL="457200" lvl="0" algn="just" defTabSz="457200">
              <a:lnSpc>
                <a:spcPct val="107000"/>
              </a:lnSpc>
            </a:pPr>
            <a:r>
              <a:rPr lang="ru-RU" sz="1600" dirty="0"/>
              <a:t>5. Подпишите каждую анкету лицом, осуществляющим функции единоличного исполнительного органа (далее – ЕИО) заявителя, </a:t>
            </a:r>
            <a:r>
              <a:rPr lang="ru-RU" sz="1600" dirty="0" smtClean="0"/>
              <a:t>расшифруйте </a:t>
            </a:r>
            <a:br>
              <a:rPr lang="ru-RU" sz="1600" dirty="0" smtClean="0"/>
            </a:br>
            <a:r>
              <a:rPr lang="ru-RU" sz="1600" dirty="0" smtClean="0"/>
              <a:t>подпись </a:t>
            </a:r>
            <a:r>
              <a:rPr lang="ru-RU" sz="1600" dirty="0"/>
              <a:t>и укажите дату подписания.</a:t>
            </a:r>
          </a:p>
        </p:txBody>
      </p:sp>
      <p:sp>
        <p:nvSpPr>
          <p:cNvPr id="13" name="Прямоугольник 12"/>
          <p:cNvSpPr/>
          <p:nvPr/>
        </p:nvSpPr>
        <p:spPr>
          <a:xfrm>
            <a:off x="2873340" y="1868307"/>
            <a:ext cx="9558393" cy="584775"/>
          </a:xfrm>
          <a:prstGeom prst="rect">
            <a:avLst/>
          </a:prstGeom>
        </p:spPr>
        <p:txBody>
          <a:bodyPr wrap="square">
            <a:spAutoFit/>
          </a:bodyPr>
          <a:lstStyle/>
          <a:p>
            <a:r>
              <a:rPr lang="ru-RU" sz="1600" dirty="0" smtClean="0"/>
              <a:t>- лица</a:t>
            </a:r>
            <a:r>
              <a:rPr lang="ru-RU" sz="1600" dirty="0"/>
              <a:t>, осуществляющего функции работника, к компетенции которого отнесено осуществление деятельности по инвестиционному консультированию (далее – специалист ИС).</a:t>
            </a:r>
          </a:p>
        </p:txBody>
      </p:sp>
      <p:sp>
        <p:nvSpPr>
          <p:cNvPr id="14" name="Прямоугольник 13"/>
          <p:cNvSpPr/>
          <p:nvPr/>
        </p:nvSpPr>
        <p:spPr>
          <a:xfrm>
            <a:off x="2693533" y="2532076"/>
            <a:ext cx="5243680" cy="336631"/>
          </a:xfrm>
          <a:prstGeom prst="rect">
            <a:avLst/>
          </a:prstGeom>
        </p:spPr>
        <p:txBody>
          <a:bodyPr wrap="none">
            <a:spAutoFit/>
          </a:bodyPr>
          <a:lstStyle/>
          <a:p>
            <a:pPr marL="457200" indent="-228600" algn="just" defTabSz="457200">
              <a:lnSpc>
                <a:spcPct val="107000"/>
              </a:lnSpc>
              <a:buFontTx/>
              <a:buAutoNum type="arabicPeriod"/>
            </a:pPr>
            <a:r>
              <a:rPr lang="ru-RU" sz="1600" dirty="0"/>
              <a:t>Скачайте форму анкеты и образцы заполнения.</a:t>
            </a:r>
          </a:p>
        </p:txBody>
      </p:sp>
      <p:graphicFrame>
        <p:nvGraphicFramePr>
          <p:cNvPr id="15" name="Объект 14">
            <a:hlinkClick r:id="" action="ppaction://ole?verb=1"/>
          </p:cNvPr>
          <p:cNvGraphicFramePr>
            <a:graphicFrameLocks noChangeAspect="1"/>
          </p:cNvGraphicFramePr>
          <p:nvPr>
            <p:extLst>
              <p:ext uri="{D42A27DB-BD31-4B8C-83A1-F6EECF244321}">
                <p14:modId xmlns:p14="http://schemas.microsoft.com/office/powerpoint/2010/main" val="2057323597"/>
              </p:ext>
            </p:extLst>
          </p:nvPr>
        </p:nvGraphicFramePr>
        <p:xfrm>
          <a:off x="2912554" y="2990600"/>
          <a:ext cx="1066667" cy="900000"/>
        </p:xfrm>
        <a:graphic>
          <a:graphicData uri="http://schemas.openxmlformats.org/presentationml/2006/ole">
            <mc:AlternateContent xmlns:mc="http://schemas.openxmlformats.org/markup-compatibility/2006">
              <mc:Choice xmlns:v="urn:schemas-microsoft-com:vml" Requires="v">
                <p:oleObj spid="_x0000_s16434"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2912554" y="2990600"/>
                        <a:ext cx="1066667" cy="900000"/>
                      </a:xfrm>
                      <a:prstGeom prst="rect">
                        <a:avLst/>
                      </a:prstGeom>
                    </p:spPr>
                  </p:pic>
                </p:oleObj>
              </mc:Fallback>
            </mc:AlternateContent>
          </a:graphicData>
        </a:graphic>
      </p:graphicFrame>
      <p:graphicFrame>
        <p:nvGraphicFramePr>
          <p:cNvPr id="16" name="Объект 15">
            <a:hlinkClick r:id="" action="ppaction://ole?verb=1"/>
          </p:cNvPr>
          <p:cNvGraphicFramePr>
            <a:graphicFrameLocks noChangeAspect="1"/>
          </p:cNvGraphicFramePr>
          <p:nvPr>
            <p:extLst>
              <p:ext uri="{D42A27DB-BD31-4B8C-83A1-F6EECF244321}">
                <p14:modId xmlns:p14="http://schemas.microsoft.com/office/powerpoint/2010/main" val="1579362750"/>
              </p:ext>
            </p:extLst>
          </p:nvPr>
        </p:nvGraphicFramePr>
        <p:xfrm>
          <a:off x="6366292" y="2952009"/>
          <a:ext cx="1335504" cy="900000"/>
        </p:xfrm>
        <a:graphic>
          <a:graphicData uri="http://schemas.openxmlformats.org/presentationml/2006/ole">
            <mc:AlternateContent xmlns:mc="http://schemas.openxmlformats.org/markup-compatibility/2006">
              <mc:Choice xmlns:v="urn:schemas-microsoft-com:vml" Requires="v">
                <p:oleObj spid="_x0000_s16435" name="Документ" showAsIcon="1" r:id="rId5" imgW="914400" imgH="771480" progId="Word.Document.12">
                  <p:embed/>
                </p:oleObj>
              </mc:Choice>
              <mc:Fallback>
                <p:oleObj name="Документ" showAsIcon="1" r:id="rId5" imgW="914400" imgH="771480" progId="Word.Document.12">
                  <p:embed/>
                  <p:pic>
                    <p:nvPicPr>
                      <p:cNvPr id="0" name=""/>
                      <p:cNvPicPr/>
                      <p:nvPr/>
                    </p:nvPicPr>
                    <p:blipFill>
                      <a:blip r:embed="rId6"/>
                      <a:stretch>
                        <a:fillRect/>
                      </a:stretch>
                    </p:blipFill>
                    <p:spPr>
                      <a:xfrm>
                        <a:off x="6366292" y="2952009"/>
                        <a:ext cx="1335504" cy="900000"/>
                      </a:xfrm>
                      <a:prstGeom prst="rect">
                        <a:avLst/>
                      </a:prstGeom>
                    </p:spPr>
                  </p:pic>
                </p:oleObj>
              </mc:Fallback>
            </mc:AlternateContent>
          </a:graphicData>
        </a:graphic>
      </p:graphicFrame>
      <p:graphicFrame>
        <p:nvGraphicFramePr>
          <p:cNvPr id="17" name="Объект 16">
            <a:hlinkClick r:id="" action="ppaction://ole?verb=1"/>
          </p:cNvPr>
          <p:cNvGraphicFramePr>
            <a:graphicFrameLocks noChangeAspect="1"/>
          </p:cNvGraphicFramePr>
          <p:nvPr>
            <p:extLst>
              <p:ext uri="{D42A27DB-BD31-4B8C-83A1-F6EECF244321}">
                <p14:modId xmlns:p14="http://schemas.microsoft.com/office/powerpoint/2010/main" val="3121897156"/>
              </p:ext>
            </p:extLst>
          </p:nvPr>
        </p:nvGraphicFramePr>
        <p:xfrm>
          <a:off x="4639423" y="2937115"/>
          <a:ext cx="1066667" cy="900000"/>
        </p:xfrm>
        <a:graphic>
          <a:graphicData uri="http://schemas.openxmlformats.org/presentationml/2006/ole">
            <mc:AlternateContent xmlns:mc="http://schemas.openxmlformats.org/markup-compatibility/2006">
              <mc:Choice xmlns:v="urn:schemas-microsoft-com:vml" Requires="v">
                <p:oleObj spid="_x0000_s16436" name="Документ" showAsIcon="1" r:id="rId7" imgW="914400" imgH="771480" progId="Word.Document.12">
                  <p:embed/>
                </p:oleObj>
              </mc:Choice>
              <mc:Fallback>
                <p:oleObj name="Документ" showAsIcon="1" r:id="rId7" imgW="914400" imgH="771480" progId="Word.Document.12">
                  <p:embed/>
                  <p:pic>
                    <p:nvPicPr>
                      <p:cNvPr id="0" name=""/>
                      <p:cNvPicPr/>
                      <p:nvPr/>
                    </p:nvPicPr>
                    <p:blipFill>
                      <a:blip r:embed="rId8"/>
                      <a:stretch>
                        <a:fillRect/>
                      </a:stretch>
                    </p:blipFill>
                    <p:spPr>
                      <a:xfrm>
                        <a:off x="4639423" y="2937115"/>
                        <a:ext cx="1066667" cy="900000"/>
                      </a:xfrm>
                      <a:prstGeom prst="rect">
                        <a:avLst/>
                      </a:prstGeom>
                    </p:spPr>
                  </p:pic>
                </p:oleObj>
              </mc:Fallback>
            </mc:AlternateContent>
          </a:graphicData>
        </a:graphic>
      </p:graphicFrame>
      <p:sp>
        <p:nvSpPr>
          <p:cNvPr id="18" name="Управляющая кнопка: в конец 17">
            <a:hlinkClick r:id="" action="ppaction://hlinkshowjump?jump=nextslide" highlightClick="1"/>
          </p:cNvPr>
          <p:cNvSpPr/>
          <p:nvPr/>
        </p:nvSpPr>
        <p:spPr>
          <a:xfrm>
            <a:off x="10460736" y="6251698"/>
            <a:ext cx="1590366"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61680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084" y="409451"/>
            <a:ext cx="11325225" cy="606994"/>
          </a:xfrm>
        </p:spPr>
        <p:txBody>
          <a:bodyPr>
            <a:noAutofit/>
          </a:bodyPr>
          <a:lstStyle/>
          <a:p>
            <a:pPr algn="r">
              <a:lnSpc>
                <a:spcPct val="110000"/>
              </a:lnSpc>
            </a:pPr>
            <a:r>
              <a:rPr lang="ru-RU" sz="2000" dirty="0">
                <a:solidFill>
                  <a:schemeClr val="bg1">
                    <a:lumMod val="50000"/>
                  </a:schemeClr>
                </a:solidFill>
              </a:rPr>
              <a:t>Включение ФО в </a:t>
            </a:r>
            <a:r>
              <a:rPr lang="ru-RU" sz="2000" dirty="0" smtClean="0">
                <a:solidFill>
                  <a:schemeClr val="bg1">
                    <a:lumMod val="50000"/>
                  </a:schemeClr>
                </a:solidFill>
              </a:rPr>
              <a:t>ЕРИС</a:t>
            </a:r>
            <a:endParaRPr lang="ru-RU" sz="2000" dirty="0">
              <a:solidFill>
                <a:schemeClr val="bg1">
                  <a:lumMod val="50000"/>
                </a:schemeClr>
              </a:solidFill>
            </a:endParaRP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7" name="Заголовок 1"/>
          <p:cNvSpPr txBox="1">
            <a:spLocks/>
          </p:cNvSpPr>
          <p:nvPr/>
        </p:nvSpPr>
        <p:spPr>
          <a:xfrm>
            <a:off x="433387" y="1107506"/>
            <a:ext cx="11325225" cy="606994"/>
          </a:xfrm>
          <a:prstGeom prst="rect">
            <a:avLst/>
          </a:prstGeom>
        </p:spPr>
        <p:txBody>
          <a:bodyPr vert="horz" lIns="0" tIns="0" rIns="0" bIns="0" rtlCol="0" anchor="t" anchorCtr="0">
            <a:normAutofit fontScale="92500" lnSpcReduction="20000"/>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dirty="0"/>
              <a:t>Подготовка документов в отношении </a:t>
            </a:r>
            <a:r>
              <a:rPr lang="ru-RU" b="1" dirty="0"/>
              <a:t>каждого физического лица</a:t>
            </a:r>
            <a:r>
              <a:rPr lang="ru-RU" dirty="0"/>
              <a:t>, указанного в </a:t>
            </a:r>
            <a:r>
              <a:rPr lang="ru-RU" dirty="0">
                <a:hlinkClick r:id="" action="ppaction://hlinkshowjump?jump=previousslide"/>
              </a:rPr>
              <a:t>шаге 1</a:t>
            </a:r>
            <a:endParaRPr lang="ru-RU" dirty="0"/>
          </a:p>
        </p:txBody>
      </p:sp>
      <p:sp>
        <p:nvSpPr>
          <p:cNvPr id="18" name="Прямоугольник 17"/>
          <p:cNvSpPr/>
          <p:nvPr/>
        </p:nvSpPr>
        <p:spPr>
          <a:xfrm rot="5400000">
            <a:off x="-1350421" y="3126331"/>
            <a:ext cx="5082088" cy="2381249"/>
          </a:xfrm>
          <a:prstGeom prst="rect">
            <a:avLst/>
          </a:prstGeom>
          <a:gradFill flip="none" rotWithShape="1">
            <a:gsLst>
              <a:gs pos="0">
                <a:srgbClr val="D9F5FB"/>
              </a:gs>
              <a:gs pos="39000">
                <a:schemeClr val="accent1">
                  <a:lumMod val="45000"/>
                  <a:lumOff val="55000"/>
                </a:schemeClr>
              </a:gs>
              <a:gs pos="73000">
                <a:schemeClr val="accent1">
                  <a:lumMod val="60000"/>
                  <a:lumOff val="40000"/>
                </a:schemeClr>
              </a:gs>
              <a:gs pos="100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19" name="Прямоугольник 18"/>
          <p:cNvSpPr/>
          <p:nvPr/>
        </p:nvSpPr>
        <p:spPr>
          <a:xfrm>
            <a:off x="-2" y="2887032"/>
            <a:ext cx="2689084" cy="530603"/>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80963" y="2505314"/>
            <a:ext cx="2304736" cy="2054409"/>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p>
          <a:p>
            <a:pPr>
              <a:spcAft>
                <a:spcPts val="1500"/>
              </a:spcAft>
            </a:pPr>
            <a:r>
              <a:rPr lang="ru-RU" dirty="0" smtClean="0">
                <a:solidFill>
                  <a:schemeClr val="bg1"/>
                </a:solidFill>
              </a:rPr>
              <a:t>НАПРАВЛЕНИЕ ДОКУМЕНТОВ</a:t>
            </a:r>
          </a:p>
        </p:txBody>
      </p:sp>
      <p:sp>
        <p:nvSpPr>
          <p:cNvPr id="16" name="Прямоугольник 15"/>
          <p:cNvSpPr/>
          <p:nvPr/>
        </p:nvSpPr>
        <p:spPr>
          <a:xfrm>
            <a:off x="2601725" y="1738223"/>
            <a:ext cx="9144517" cy="4847609"/>
          </a:xfrm>
          <a:prstGeom prst="rect">
            <a:avLst/>
          </a:prstGeom>
        </p:spPr>
        <p:txBody>
          <a:bodyPr wrap="square">
            <a:spAutoFit/>
          </a:bodyPr>
          <a:lstStyle/>
          <a:p>
            <a:pPr marL="457200" lvl="0" algn="ctr" defTabSz="457200">
              <a:lnSpc>
                <a:spcPct val="107000"/>
              </a:lnSpc>
            </a:pPr>
            <a:endParaRPr lang="ru-RU" sz="400" dirty="0" smtClean="0">
              <a:solidFill>
                <a:prstClr val="black"/>
              </a:solidFill>
              <a:latin typeface="Arial" panose="020B0604020202020204" pitchFamily="34" charset="0"/>
              <a:cs typeface="Arial" panose="020B0604020202020204" pitchFamily="34" charset="0"/>
            </a:endParaRPr>
          </a:p>
          <a:p>
            <a:pPr marL="107950" lvl="0" indent="-17463" algn="just" defTabSz="457200">
              <a:lnSpc>
                <a:spcPct val="107000"/>
              </a:lnSpc>
              <a:buFontTx/>
              <a:buAutoNum type="arabicPeriod"/>
            </a:pPr>
            <a:r>
              <a:rPr lang="ru-RU" sz="1100" dirty="0" smtClean="0">
                <a:solidFill>
                  <a:prstClr val="black"/>
                </a:solidFill>
                <a:latin typeface="Arial" panose="020B0604020202020204" pitchFamily="34" charset="0"/>
                <a:cs typeface="Arial" panose="020B0604020202020204" pitchFamily="34" charset="0"/>
              </a:rPr>
              <a:t> </a:t>
            </a:r>
            <a:r>
              <a:rPr lang="ru-RU" sz="1100" dirty="0">
                <a:solidFill>
                  <a:prstClr val="black"/>
                </a:solidFill>
                <a:latin typeface="Arial" panose="020B0604020202020204" pitchFamily="34" charset="0"/>
                <a:cs typeface="Arial" panose="020B0604020202020204" pitchFamily="34" charset="0"/>
              </a:rPr>
              <a:t>Копия документа, удостоверяющего личность, в отношении каждого физического лица</a:t>
            </a:r>
            <a:r>
              <a:rPr lang="ru-RU" sz="1100" dirty="0" smtClean="0">
                <a:solidFill>
                  <a:prstClr val="black"/>
                </a:solidFill>
                <a:latin typeface="Arial" panose="020B0604020202020204" pitchFamily="34" charset="0"/>
                <a:cs typeface="Arial" panose="020B0604020202020204" pitchFamily="34" charset="0"/>
              </a:rPr>
              <a:t>.</a:t>
            </a:r>
          </a:p>
          <a:p>
            <a:pPr marL="90487" lvl="0" algn="just" defTabSz="457200">
              <a:lnSpc>
                <a:spcPct val="107000"/>
              </a:lnSpc>
            </a:pPr>
            <a:endParaRPr lang="ru-RU" sz="800" dirty="0">
              <a:solidFill>
                <a:prstClr val="black"/>
              </a:solidFill>
              <a:latin typeface="Arial" panose="020B0604020202020204" pitchFamily="34" charset="0"/>
              <a:cs typeface="Arial" panose="020B0604020202020204" pitchFamily="34" charset="0"/>
            </a:endParaRPr>
          </a:p>
          <a:p>
            <a:pPr marL="107950" lvl="0" indent="-17463" algn="just" defTabSz="457200">
              <a:lnSpc>
                <a:spcPct val="107000"/>
              </a:lnSpc>
              <a:buFontTx/>
              <a:buAutoNum type="arabicPeriod"/>
            </a:pPr>
            <a:endParaRPr lang="ru-RU" sz="400" dirty="0" smtClean="0">
              <a:solidFill>
                <a:prstClr val="black"/>
              </a:solidFill>
              <a:latin typeface="Arial" panose="020B0604020202020204" pitchFamily="34" charset="0"/>
              <a:cs typeface="Arial" panose="020B0604020202020204" pitchFamily="34" charset="0"/>
            </a:endParaRPr>
          </a:p>
          <a:p>
            <a:pPr marL="108000" lvl="0" algn="just" defTabSz="457200">
              <a:lnSpc>
                <a:spcPct val="107000"/>
              </a:lnSpc>
              <a:tabLst>
                <a:tab pos="9151938" algn="l"/>
              </a:tabLst>
            </a:pPr>
            <a:r>
              <a:rPr lang="ru-RU" sz="1100" dirty="0" smtClean="0">
                <a:solidFill>
                  <a:prstClr val="black"/>
                </a:solidFill>
                <a:latin typeface="Arial" panose="020B0604020202020204" pitchFamily="34" charset="0"/>
                <a:cs typeface="Arial" panose="020B0604020202020204" pitchFamily="34" charset="0"/>
              </a:rPr>
              <a:t>2. Копии документов, содержащих сведения об осуществлении трудовой деятельности, в том числе по совместительству, в течение 3 лет, предшествовавших дате представления документов в Банк России</a:t>
            </a:r>
            <a:r>
              <a:rPr lang="ru-RU" sz="1100" dirty="0" smtClean="0">
                <a:solidFill>
                  <a:srgbClr val="FF0000"/>
                </a:solidFill>
                <a:latin typeface="Arial" panose="020B0604020202020204" pitchFamily="34" charset="0"/>
                <a:cs typeface="Arial" panose="020B0604020202020204" pitchFamily="34" charset="0"/>
              </a:rPr>
              <a:t> </a:t>
            </a:r>
            <a:r>
              <a:rPr lang="ru-RU" sz="1100" dirty="0" smtClean="0">
                <a:solidFill>
                  <a:prstClr val="black"/>
                </a:solidFill>
                <a:latin typeface="Arial" panose="020B0604020202020204" pitchFamily="34" charset="0"/>
                <a:cs typeface="Arial" panose="020B0604020202020204" pitchFamily="34" charset="0"/>
              </a:rPr>
              <a:t>(в случае отсутствия информации в информационных ресурсах Фонда пенсионного и социального страхования Российской Федерации в полном объеме). </a:t>
            </a:r>
          </a:p>
          <a:p>
            <a:pPr marL="107950" lvl="0" indent="254000" algn="just" defTabSz="457200">
              <a:lnSpc>
                <a:spcPct val="107000"/>
              </a:lnSpc>
            </a:pPr>
            <a:r>
              <a:rPr lang="ru-RU" sz="1050" i="1" dirty="0" smtClean="0">
                <a:solidFill>
                  <a:prstClr val="black"/>
                </a:solidFill>
                <a:latin typeface="Arial" panose="020B0604020202020204" pitchFamily="34" charset="0"/>
                <a:cs typeface="Arial" panose="020B0604020202020204" pitchFamily="34" charset="0"/>
              </a:rPr>
              <a:t>*Указанными документами могут являться: трудовая книжка, трудовые договоры и т.д.</a:t>
            </a:r>
          </a:p>
          <a:p>
            <a:pPr marL="107950" lvl="0" indent="254000" algn="just" defTabSz="457200">
              <a:lnSpc>
                <a:spcPct val="107000"/>
              </a:lnSpc>
            </a:pPr>
            <a:endParaRPr lang="ru-RU" sz="800" i="1" dirty="0" smtClean="0">
              <a:solidFill>
                <a:prstClr val="black"/>
              </a:solidFill>
              <a:latin typeface="Arial" panose="020B0604020202020204" pitchFamily="34" charset="0"/>
              <a:cs typeface="Arial" panose="020B0604020202020204" pitchFamily="34" charset="0"/>
            </a:endParaRPr>
          </a:p>
          <a:p>
            <a:pPr marL="108000" lvl="0" algn="just" defTabSz="457200">
              <a:lnSpc>
                <a:spcPct val="107000"/>
              </a:lnSpc>
            </a:pPr>
            <a:r>
              <a:rPr lang="ru-RU" sz="1100" dirty="0" smtClean="0">
                <a:solidFill>
                  <a:prstClr val="black"/>
                </a:solidFill>
                <a:latin typeface="Arial" panose="020B0604020202020204" pitchFamily="34" charset="0"/>
                <a:cs typeface="Arial" panose="020B0604020202020204" pitchFamily="34" charset="0"/>
              </a:rPr>
              <a:t>3. Копии документов об образовании и (или) квалификации.</a:t>
            </a:r>
          </a:p>
          <a:p>
            <a:pPr marL="361950" lvl="0" algn="just" defTabSz="457200">
              <a:lnSpc>
                <a:spcPct val="107000"/>
              </a:lnSpc>
            </a:pPr>
            <a:r>
              <a:rPr lang="ru-RU" sz="1050" i="1" dirty="0" smtClean="0">
                <a:solidFill>
                  <a:prstClr val="black"/>
                </a:solidFill>
                <a:latin typeface="Arial" panose="020B0604020202020204" pitchFamily="34" charset="0"/>
                <a:cs typeface="Arial" panose="020B0604020202020204" pitchFamily="34" charset="0"/>
              </a:rPr>
              <a:t>*В случае получения высшего образования за пределами Российской Федерации к документу о высшем образовании также должно быть приложено свидетельство о признании иностранного образования на территории Российской Федерации.</a:t>
            </a:r>
          </a:p>
          <a:p>
            <a:pPr marL="542925" lvl="0" algn="just" defTabSz="457200">
              <a:lnSpc>
                <a:spcPct val="107000"/>
              </a:lnSpc>
            </a:pPr>
            <a:endParaRPr lang="ru-RU" sz="800" i="1" dirty="0" smtClean="0">
              <a:solidFill>
                <a:prstClr val="black"/>
              </a:solidFill>
              <a:latin typeface="Arial" panose="020B0604020202020204" pitchFamily="34" charset="0"/>
              <a:cs typeface="Arial" panose="020B0604020202020204" pitchFamily="34" charset="0"/>
            </a:endParaRPr>
          </a:p>
          <a:p>
            <a:pPr marL="108000" lvl="0" algn="just" defTabSz="457200">
              <a:lnSpc>
                <a:spcPct val="107000"/>
              </a:lnSpc>
            </a:pPr>
            <a:r>
              <a:rPr lang="ru-RU" sz="1100" dirty="0" smtClean="0">
                <a:solidFill>
                  <a:prstClr val="black"/>
                </a:solidFill>
                <a:latin typeface="Arial" panose="020B0604020202020204" pitchFamily="34" charset="0"/>
                <a:cs typeface="Arial" panose="020B0604020202020204" pitchFamily="34" charset="0"/>
              </a:rPr>
              <a:t>4. Копии   документов,   подтверждающих   наличие   профессионального  опыта,   установленного пунктом 3 Указания Банка России от 02.11.2018 № 4956-У «О требованиях к инвестиционным советникам</a:t>
            </a:r>
            <a:r>
              <a:rPr lang="ru-RU" sz="1100" dirty="0">
                <a:solidFill>
                  <a:prstClr val="black"/>
                </a:solidFill>
                <a:latin typeface="Arial" panose="020B0604020202020204" pitchFamily="34" charset="0"/>
                <a:cs typeface="Arial" panose="020B0604020202020204" pitchFamily="34" charset="0"/>
              </a:rPr>
              <a:t>» (представляются только в отношении специалиста ИС</a:t>
            </a:r>
            <a:r>
              <a:rPr lang="ru-RU" sz="1100" dirty="0" smtClean="0">
                <a:solidFill>
                  <a:prstClr val="black"/>
                </a:solidFill>
                <a:latin typeface="Arial" panose="020B0604020202020204" pitchFamily="34" charset="0"/>
                <a:cs typeface="Arial" panose="020B0604020202020204" pitchFamily="34" charset="0"/>
              </a:rPr>
              <a:t>). </a:t>
            </a:r>
          </a:p>
          <a:p>
            <a:pPr marL="361950" lvl="0" algn="just" defTabSz="457200">
              <a:lnSpc>
                <a:spcPct val="107000"/>
              </a:lnSpc>
            </a:pPr>
            <a:r>
              <a:rPr lang="ru-RU" sz="1050" i="1" dirty="0" smtClean="0">
                <a:solidFill>
                  <a:prstClr val="black"/>
                </a:solidFill>
                <a:latin typeface="Arial" panose="020B0604020202020204" pitchFamily="34" charset="0"/>
                <a:cs typeface="Arial" panose="020B0604020202020204" pitchFamily="34" charset="0"/>
              </a:rPr>
              <a:t>*Указанными документами могут являться: трудовая книжка, должностные инструкции, трудовые договоры, свидетельства о квалификации, международные сертификаты и т.д.</a:t>
            </a:r>
          </a:p>
          <a:p>
            <a:pPr marL="542925" lvl="0" algn="just" defTabSz="457200">
              <a:lnSpc>
                <a:spcPct val="107000"/>
              </a:lnSpc>
            </a:pPr>
            <a:endParaRPr lang="ru-RU" sz="800" i="1" dirty="0" smtClean="0">
              <a:solidFill>
                <a:prstClr val="black"/>
              </a:solidFill>
              <a:latin typeface="Arial" panose="020B0604020202020204" pitchFamily="34" charset="0"/>
              <a:cs typeface="Arial" panose="020B0604020202020204" pitchFamily="34" charset="0"/>
            </a:endParaRPr>
          </a:p>
          <a:p>
            <a:pPr marL="108000" lvl="0" algn="just" defTabSz="457200">
              <a:lnSpc>
                <a:spcPct val="107000"/>
              </a:lnSpc>
            </a:pPr>
            <a:r>
              <a:rPr lang="ru-RU" sz="1100" dirty="0" smtClean="0">
                <a:solidFill>
                  <a:prstClr val="black"/>
                </a:solidFill>
                <a:latin typeface="Arial" panose="020B0604020202020204" pitchFamily="34" charset="0"/>
                <a:cs typeface="Arial" panose="020B0604020202020204" pitchFamily="34" charset="0"/>
              </a:rPr>
              <a:t>5. </a:t>
            </a:r>
            <a:r>
              <a:rPr lang="ru-RU" sz="1100" dirty="0">
                <a:solidFill>
                  <a:prstClr val="black"/>
                </a:solidFill>
                <a:latin typeface="Arial" panose="020B0604020202020204" pitchFamily="34" charset="0"/>
                <a:cs typeface="Arial" panose="020B0604020202020204" pitchFamily="34" charset="0"/>
              </a:rPr>
              <a:t>Копии документов, подтверждающих назначение работников на должности</a:t>
            </a:r>
            <a:r>
              <a:rPr lang="ru-RU" sz="1100" dirty="0" smtClean="0">
                <a:solidFill>
                  <a:prstClr val="black"/>
                </a:solidFill>
                <a:latin typeface="Arial" panose="020B0604020202020204" pitchFamily="34" charset="0"/>
                <a:cs typeface="Arial" panose="020B0604020202020204" pitchFamily="34" charset="0"/>
              </a:rPr>
              <a:t>.</a:t>
            </a:r>
          </a:p>
          <a:p>
            <a:pPr marL="108000" lvl="0" algn="just" defTabSz="457200">
              <a:lnSpc>
                <a:spcPct val="107000"/>
              </a:lnSpc>
            </a:pPr>
            <a:endParaRPr lang="ru-RU" sz="800" dirty="0" smtClean="0">
              <a:solidFill>
                <a:prstClr val="black"/>
              </a:solidFill>
              <a:latin typeface="Arial" panose="020B0604020202020204" pitchFamily="34" charset="0"/>
              <a:cs typeface="Arial" panose="020B0604020202020204" pitchFamily="34" charset="0"/>
            </a:endParaRPr>
          </a:p>
          <a:p>
            <a:pPr marL="108000" algn="just" defTabSz="457200">
              <a:lnSpc>
                <a:spcPct val="107000"/>
              </a:lnSpc>
            </a:pPr>
            <a:r>
              <a:rPr lang="ru-RU" sz="1100" dirty="0">
                <a:solidFill>
                  <a:prstClr val="black"/>
                </a:solidFill>
                <a:latin typeface="Arial" panose="020B0604020202020204" pitchFamily="34" charset="0"/>
                <a:cs typeface="Arial" panose="020B0604020202020204" pitchFamily="34" charset="0"/>
              </a:rPr>
              <a:t>6. Копии документов, подтверждающих отсутствие неснятой или непогашенной судимости, а также об отсутствии назначения административного наказания в виде дисквалификации, выданные уполномоченными органами иностранного государства. </a:t>
            </a:r>
            <a:endParaRPr lang="ru-RU" sz="1100" dirty="0" smtClean="0">
              <a:solidFill>
                <a:prstClr val="black"/>
              </a:solidFill>
              <a:latin typeface="Arial" panose="020B0604020202020204" pitchFamily="34" charset="0"/>
              <a:cs typeface="Arial" panose="020B0604020202020204" pitchFamily="34" charset="0"/>
            </a:endParaRPr>
          </a:p>
          <a:p>
            <a:pPr marL="361950" algn="just" defTabSz="457200">
              <a:lnSpc>
                <a:spcPct val="107000"/>
              </a:lnSpc>
            </a:pPr>
            <a:r>
              <a:rPr lang="ru-RU" sz="1100" i="1" dirty="0" smtClean="0">
                <a:solidFill>
                  <a:prstClr val="black"/>
                </a:solidFill>
                <a:latin typeface="Arial" panose="020B0604020202020204" pitchFamily="34" charset="0"/>
                <a:cs typeface="Arial" panose="020B0604020202020204" pitchFamily="34" charset="0"/>
              </a:rPr>
              <a:t>*</a:t>
            </a:r>
            <a:r>
              <a:rPr lang="ru-RU" sz="1050" i="1" dirty="0">
                <a:solidFill>
                  <a:prstClr val="black"/>
                </a:solidFill>
                <a:latin typeface="Arial" panose="020B0604020202020204" pitchFamily="34" charset="0"/>
                <a:cs typeface="Arial" panose="020B0604020202020204" pitchFamily="34" charset="0"/>
              </a:rPr>
              <a:t>Представляются в отношении иностранного гражданина или лица без гражданства, постоянно проживающего на территории иностранного государства, либо гражданина Российской Федерации, имеющего гражданство (подданство) иностранного государства или вид на жительство или иной действительный документ, подтверждающий право на его постоянное проживание в иностранном государстве.</a:t>
            </a:r>
          </a:p>
          <a:p>
            <a:pPr marL="108000" algn="just" defTabSz="457200">
              <a:lnSpc>
                <a:spcPct val="107000"/>
              </a:lnSpc>
            </a:pPr>
            <a:endParaRPr lang="ru-RU" sz="1100" dirty="0">
              <a:solidFill>
                <a:prstClr val="black"/>
              </a:solidFill>
              <a:latin typeface="Arial" panose="020B0604020202020204" pitchFamily="34" charset="0"/>
              <a:cs typeface="Arial" panose="020B0604020202020204" pitchFamily="34" charset="0"/>
            </a:endParaRPr>
          </a:p>
          <a:p>
            <a:pPr marL="108000" lvl="0" algn="just" defTabSz="457200">
              <a:lnSpc>
                <a:spcPct val="107000"/>
              </a:lnSpc>
            </a:pPr>
            <a:endParaRPr lang="ru-RU" sz="1100" dirty="0" smtClean="0">
              <a:solidFill>
                <a:prstClr val="black"/>
              </a:solidFill>
              <a:latin typeface="Arial" panose="020B0604020202020204" pitchFamily="34" charset="0"/>
              <a:cs typeface="Arial" panose="020B0604020202020204" pitchFamily="34" charset="0"/>
            </a:endParaRPr>
          </a:p>
          <a:p>
            <a:pPr marL="108000" lvl="0" algn="just" defTabSz="457200">
              <a:lnSpc>
                <a:spcPct val="107000"/>
              </a:lnSpc>
            </a:pPr>
            <a:endParaRPr lang="ru-RU" sz="1100" dirty="0">
              <a:solidFill>
                <a:prstClr val="black"/>
              </a:solidFill>
              <a:latin typeface="Arial" panose="020B0604020202020204" pitchFamily="34" charset="0"/>
              <a:cs typeface="Arial" panose="020B0604020202020204" pitchFamily="34" charset="0"/>
            </a:endParaRPr>
          </a:p>
          <a:p>
            <a:pPr marL="180975" algn="ctr" defTabSz="457200"/>
            <a:endParaRPr lang="ru-RU" sz="300" spc="50" dirty="0">
              <a:solidFill>
                <a:prstClr val="black"/>
              </a:solidFill>
              <a:latin typeface="Arial" panose="020B0604020202020204" pitchFamily="34" charset="0"/>
              <a:cs typeface="Arial" panose="020B0604020202020204" pitchFamily="34" charset="0"/>
            </a:endParaRPr>
          </a:p>
        </p:txBody>
      </p:sp>
      <p:sp>
        <p:nvSpPr>
          <p:cNvPr id="25" name="Управляющая кнопка: в конец 24">
            <a:hlinkClick r:id="" action="ppaction://hlinkshowjump?jump=nextslide" highlightClick="1"/>
          </p:cNvPr>
          <p:cNvSpPr/>
          <p:nvPr/>
        </p:nvSpPr>
        <p:spPr>
          <a:xfrm>
            <a:off x="10460736" y="6251698"/>
            <a:ext cx="1590366"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Управляющая кнопка: в начало 25">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7709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0">
                <a:srgbClr val="D9F5FB"/>
              </a:gs>
              <a:gs pos="39000">
                <a:schemeClr val="accent1">
                  <a:lumMod val="45000"/>
                  <a:lumOff val="55000"/>
                </a:schemeClr>
              </a:gs>
              <a:gs pos="73000">
                <a:schemeClr val="accent1">
                  <a:lumMod val="60000"/>
                  <a:lumOff val="40000"/>
                </a:schemeClr>
              </a:gs>
              <a:gs pos="100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2" y="3371774"/>
            <a:ext cx="2689084" cy="530603"/>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505314"/>
            <a:ext cx="2304736" cy="2054409"/>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НАПРАВЛЕНИЕ ДОКУМЕНТОВ</a:t>
            </a:r>
          </a:p>
        </p:txBody>
      </p:sp>
      <p:sp>
        <p:nvSpPr>
          <p:cNvPr id="13" name="Заголовок 1"/>
          <p:cNvSpPr txBox="1">
            <a:spLocks/>
          </p:cNvSpPr>
          <p:nvPr/>
        </p:nvSpPr>
        <p:spPr>
          <a:xfrm>
            <a:off x="433387" y="1107506"/>
            <a:ext cx="11325225" cy="60699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dirty="0"/>
              <a:t>Проверка комплектности </a:t>
            </a:r>
          </a:p>
          <a:p>
            <a:endParaRPr lang="ru-RU" sz="2200" i="1" dirty="0"/>
          </a:p>
        </p:txBody>
      </p:sp>
      <p:sp>
        <p:nvSpPr>
          <p:cNvPr id="16" name="Прямоугольник 15"/>
          <p:cNvSpPr/>
          <p:nvPr/>
        </p:nvSpPr>
        <p:spPr>
          <a:xfrm>
            <a:off x="3502175" y="2311943"/>
            <a:ext cx="7138545" cy="2421432"/>
          </a:xfrm>
          <a:prstGeom prst="rect">
            <a:avLst/>
          </a:prstGeom>
        </p:spPr>
        <p:txBody>
          <a:bodyPr wrap="square">
            <a:spAutoFit/>
          </a:bodyPr>
          <a:lstStyle/>
          <a:p>
            <a:pPr algn="just">
              <a:lnSpc>
                <a:spcPct val="150000"/>
              </a:lnSpc>
            </a:pPr>
            <a:endParaRPr lang="ru-RU" dirty="0"/>
          </a:p>
          <a:p>
            <a:pPr algn="just">
              <a:lnSpc>
                <a:spcPct val="150000"/>
              </a:lnSpc>
            </a:pPr>
            <a:r>
              <a:rPr lang="ru-RU" sz="1700" dirty="0"/>
              <a:t>Проверьте комплектность по перечню документов, представляемых в Банк России для получения права на осуществление деятельности по инвестиционному консультированию в отношении соискателя деятельности инвестиционного советника – индивидуального предпринимателя. </a:t>
            </a:r>
          </a:p>
        </p:txBody>
      </p:sp>
      <p:pic>
        <p:nvPicPr>
          <p:cNvPr id="17" name="Рисунок 16"/>
          <p:cNvPicPr>
            <a:picLocks noChangeAspect="1"/>
          </p:cNvPicPr>
          <p:nvPr/>
        </p:nvPicPr>
        <p:blipFill rotWithShape="1">
          <a:blip r:embed="rId3"/>
          <a:srcRect t="16100" r="17537" b="8157"/>
          <a:stretch/>
        </p:blipFill>
        <p:spPr>
          <a:xfrm>
            <a:off x="2221812" y="3246229"/>
            <a:ext cx="1187715" cy="975466"/>
          </a:xfrm>
          <a:prstGeom prst="rect">
            <a:avLst/>
          </a:prstGeom>
        </p:spPr>
      </p:pic>
      <p:graphicFrame>
        <p:nvGraphicFramePr>
          <p:cNvPr id="18" name="Объект 17">
            <a:hlinkClick r:id="" action="ppaction://ole?verb=1"/>
          </p:cNvPr>
          <p:cNvGraphicFramePr>
            <a:graphicFrameLocks noChangeAspect="1"/>
          </p:cNvGraphicFramePr>
          <p:nvPr>
            <p:extLst>
              <p:ext uri="{D42A27DB-BD31-4B8C-83A1-F6EECF244321}">
                <p14:modId xmlns:p14="http://schemas.microsoft.com/office/powerpoint/2010/main" val="525720503"/>
              </p:ext>
            </p:extLst>
          </p:nvPr>
        </p:nvGraphicFramePr>
        <p:xfrm>
          <a:off x="10616344" y="3193962"/>
          <a:ext cx="1280000" cy="1080000"/>
        </p:xfrm>
        <a:graphic>
          <a:graphicData uri="http://schemas.openxmlformats.org/presentationml/2006/ole">
            <mc:AlternateContent xmlns:mc="http://schemas.openxmlformats.org/markup-compatibility/2006">
              <mc:Choice xmlns:v="urn:schemas-microsoft-com:vml" Requires="v">
                <p:oleObj spid="_x0000_s5152" name="Документ" showAsIcon="1" r:id="rId4" imgW="914400" imgH="771480" progId="Word.Document.12">
                  <p:embed/>
                </p:oleObj>
              </mc:Choice>
              <mc:Fallback>
                <p:oleObj name="Документ" showAsIcon="1" r:id="rId4" imgW="914400" imgH="771480" progId="Word.Document.12">
                  <p:embed/>
                  <p:pic>
                    <p:nvPicPr>
                      <p:cNvPr id="0" name=""/>
                      <p:cNvPicPr/>
                      <p:nvPr/>
                    </p:nvPicPr>
                    <p:blipFill>
                      <a:blip r:embed="rId5"/>
                      <a:stretch>
                        <a:fillRect/>
                      </a:stretch>
                    </p:blipFill>
                    <p:spPr>
                      <a:xfrm>
                        <a:off x="10616344" y="3193962"/>
                        <a:ext cx="1280000" cy="1080000"/>
                      </a:xfrm>
                      <a:prstGeom prst="rect">
                        <a:avLst/>
                      </a:prstGeom>
                    </p:spPr>
                  </p:pic>
                </p:oleObj>
              </mc:Fallback>
            </mc:AlternateContent>
          </a:graphicData>
        </a:graphic>
      </p:graphicFrame>
      <p:sp>
        <p:nvSpPr>
          <p:cNvPr id="19" name="Управляющая кнопка: в конец 18">
            <a:hlinkClick r:id="" action="ppaction://hlinkshowjump?jump=nextslide" highlightClick="1"/>
          </p:cNvPr>
          <p:cNvSpPr/>
          <p:nvPr/>
        </p:nvSpPr>
        <p:spPr>
          <a:xfrm>
            <a:off x="10460736" y="6251698"/>
            <a:ext cx="1590366"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Управляющая кнопка: в начало 19">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Заголовок 1"/>
          <p:cNvSpPr txBox="1">
            <a:spLocks/>
          </p:cNvSpPr>
          <p:nvPr/>
        </p:nvSpPr>
        <p:spPr>
          <a:xfrm>
            <a:off x="189923" y="382671"/>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Включение ФО в </a:t>
            </a:r>
            <a:r>
              <a:rPr lang="ru-RU" sz="2000" dirty="0" smtClean="0">
                <a:solidFill>
                  <a:schemeClr val="bg1">
                    <a:lumMod val="50000"/>
                  </a:schemeClr>
                </a:solidFill>
              </a:rPr>
              <a:t>ЕРИС</a:t>
            </a:r>
            <a:endParaRPr lang="ru-RU" sz="2000" dirty="0">
              <a:solidFill>
                <a:schemeClr val="bg1">
                  <a:lumMod val="50000"/>
                </a:schemeClr>
              </a:solidFill>
            </a:endParaRPr>
          </a:p>
        </p:txBody>
      </p:sp>
    </p:spTree>
    <p:extLst>
      <p:ext uri="{BB962C8B-B14F-4D97-AF65-F5344CB8AC3E}">
        <p14:creationId xmlns:p14="http://schemas.microsoft.com/office/powerpoint/2010/main" val="299060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Скругленный прямоугольник 7"/>
          <p:cNvSpPr/>
          <p:nvPr/>
        </p:nvSpPr>
        <p:spPr>
          <a:xfrm>
            <a:off x="2433014" y="4037434"/>
            <a:ext cx="7552944" cy="877824"/>
          </a:xfrm>
          <a:prstGeom prst="roundRect">
            <a:avLst/>
          </a:prstGeom>
          <a:gradFill>
            <a:gsLst>
              <a:gs pos="16000">
                <a:schemeClr val="accent1"/>
              </a:gs>
              <a:gs pos="73000">
                <a:schemeClr val="accent1">
                  <a:lumMod val="60000"/>
                  <a:lumOff val="40000"/>
                </a:schemeClr>
              </a:gs>
              <a:gs pos="100000">
                <a:schemeClr val="accent2">
                  <a:lumMod val="75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Отправьте документы в Банк </a:t>
            </a:r>
            <a:r>
              <a:rPr lang="ru-RU" dirty="0" smtClean="0">
                <a:solidFill>
                  <a:schemeClr val="bg1"/>
                </a:solidFill>
              </a:rPr>
              <a:t>России</a:t>
            </a:r>
            <a:endParaRPr lang="ru-RU" dirty="0">
              <a:solidFill>
                <a:schemeClr val="bg1"/>
              </a:solidFill>
            </a:endParaRPr>
          </a:p>
        </p:txBody>
      </p:sp>
      <p:sp>
        <p:nvSpPr>
          <p:cNvPr id="11" name="Скругленный прямоугольник 10"/>
          <p:cNvSpPr/>
          <p:nvPr/>
        </p:nvSpPr>
        <p:spPr>
          <a:xfrm>
            <a:off x="2424153" y="1371451"/>
            <a:ext cx="7552944" cy="1458939"/>
          </a:xfrm>
          <a:prstGeom prst="roundRect">
            <a:avLst/>
          </a:prstGeom>
          <a:gradFill>
            <a:gsLst>
              <a:gs pos="16000">
                <a:schemeClr val="accent1"/>
              </a:gs>
              <a:gs pos="73000">
                <a:schemeClr val="accent1">
                  <a:lumMod val="60000"/>
                  <a:lumOff val="40000"/>
                </a:schemeClr>
              </a:gs>
              <a:gs pos="100000">
                <a:schemeClr val="accent2">
                  <a:lumMod val="75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Заполните форму заявления для уведомительного порядка допуска в разделе </a:t>
            </a:r>
            <a:r>
              <a:rPr lang="ru-RU" b="1" dirty="0">
                <a:solidFill>
                  <a:schemeClr val="accent1">
                    <a:lumMod val="50000"/>
                  </a:schemeClr>
                </a:solidFill>
              </a:rPr>
              <a:t>«Представление отчетности/4012 Уведомительный порядок допуска ПУРЦБ»</a:t>
            </a:r>
            <a:r>
              <a:rPr lang="ru-RU" dirty="0">
                <a:solidFill>
                  <a:schemeClr val="bg1"/>
                </a:solidFill>
              </a:rPr>
              <a:t> в личном кабинете участника информационного обмена</a:t>
            </a:r>
          </a:p>
        </p:txBody>
      </p:sp>
      <p:sp>
        <p:nvSpPr>
          <p:cNvPr id="13" name="Скругленный прямоугольник 12"/>
          <p:cNvSpPr/>
          <p:nvPr/>
        </p:nvSpPr>
        <p:spPr>
          <a:xfrm>
            <a:off x="2424153" y="5102332"/>
            <a:ext cx="7561805" cy="1632295"/>
          </a:xfrm>
          <a:prstGeom prst="roundRect">
            <a:avLst/>
          </a:prstGeom>
          <a:gradFill>
            <a:gsLst>
              <a:gs pos="16000">
                <a:schemeClr val="accent1"/>
              </a:gs>
              <a:gs pos="73000">
                <a:schemeClr val="accent1">
                  <a:lumMod val="60000"/>
                  <a:lumOff val="40000"/>
                </a:schemeClr>
              </a:gs>
              <a:gs pos="100000">
                <a:schemeClr val="accent2">
                  <a:lumMod val="75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Решение о включении в ЕРИС принимается Банком России в срок, не превышающий </a:t>
            </a:r>
            <a:r>
              <a:rPr lang="ru-RU" b="1" dirty="0">
                <a:solidFill>
                  <a:schemeClr val="accent1">
                    <a:lumMod val="50000"/>
                  </a:schemeClr>
                </a:solidFill>
              </a:rPr>
              <a:t>один рабочий день</a:t>
            </a:r>
            <a:r>
              <a:rPr lang="ru-RU" dirty="0">
                <a:solidFill>
                  <a:schemeClr val="bg1"/>
                </a:solidFill>
              </a:rPr>
              <a:t>, следующий за днем представления заявления, </a:t>
            </a:r>
          </a:p>
          <a:p>
            <a:pPr algn="ctr"/>
            <a:r>
              <a:rPr lang="ru-RU" dirty="0">
                <a:solidFill>
                  <a:schemeClr val="bg1"/>
                </a:solidFill>
              </a:rPr>
              <a:t>путем направления Банком России уведомления </a:t>
            </a:r>
          </a:p>
          <a:p>
            <a:pPr algn="ctr"/>
            <a:r>
              <a:rPr lang="ru-RU" dirty="0">
                <a:solidFill>
                  <a:schemeClr val="bg1"/>
                </a:solidFill>
              </a:rPr>
              <a:t>с приложением выписки</a:t>
            </a:r>
          </a:p>
        </p:txBody>
      </p:sp>
      <p:sp>
        <p:nvSpPr>
          <p:cNvPr id="14" name="Выгнутая влево стрелка 13"/>
          <p:cNvSpPr/>
          <p:nvPr/>
        </p:nvSpPr>
        <p:spPr>
          <a:xfrm>
            <a:off x="1596492" y="2058606"/>
            <a:ext cx="713232" cy="13487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Выгнутая влево стрелка 14"/>
          <p:cNvSpPr/>
          <p:nvPr/>
        </p:nvSpPr>
        <p:spPr>
          <a:xfrm>
            <a:off x="1702060" y="4547279"/>
            <a:ext cx="713232" cy="140534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Выгнутая вправо стрелка 15"/>
          <p:cNvSpPr/>
          <p:nvPr/>
        </p:nvSpPr>
        <p:spPr>
          <a:xfrm>
            <a:off x="9994819" y="3210344"/>
            <a:ext cx="633984" cy="13369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7" name="Скругленный прямоугольник 16"/>
          <p:cNvSpPr/>
          <p:nvPr/>
        </p:nvSpPr>
        <p:spPr>
          <a:xfrm>
            <a:off x="2424153" y="3000988"/>
            <a:ext cx="7552944" cy="877824"/>
          </a:xfrm>
          <a:prstGeom prst="roundRect">
            <a:avLst/>
          </a:prstGeom>
          <a:gradFill>
            <a:gsLst>
              <a:gs pos="16000">
                <a:schemeClr val="accent1"/>
              </a:gs>
              <a:gs pos="73000">
                <a:schemeClr val="accent1">
                  <a:lumMod val="60000"/>
                  <a:lumOff val="40000"/>
                </a:schemeClr>
              </a:gs>
              <a:gs pos="100000">
                <a:schemeClr val="accent2">
                  <a:lumMod val="75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Загрузите документы в личный кабинет </a:t>
            </a:r>
            <a:endParaRPr lang="ru-RU" dirty="0" smtClean="0">
              <a:solidFill>
                <a:schemeClr val="bg1"/>
              </a:solidFill>
            </a:endParaRPr>
          </a:p>
          <a:p>
            <a:pPr algn="ctr"/>
            <a:r>
              <a:rPr lang="ru-RU" dirty="0" smtClean="0">
                <a:solidFill>
                  <a:schemeClr val="bg1"/>
                </a:solidFill>
              </a:rPr>
              <a:t>участника </a:t>
            </a:r>
            <a:r>
              <a:rPr lang="ru-RU" dirty="0">
                <a:solidFill>
                  <a:schemeClr val="bg1"/>
                </a:solidFill>
              </a:rPr>
              <a:t>информационного </a:t>
            </a:r>
            <a:r>
              <a:rPr lang="ru-RU" dirty="0" smtClean="0">
                <a:solidFill>
                  <a:schemeClr val="bg1"/>
                </a:solidFill>
              </a:rPr>
              <a:t>обмена</a:t>
            </a:r>
            <a:endParaRPr lang="ru-RU" dirty="0">
              <a:solidFill>
                <a:schemeClr val="bg1"/>
              </a:solidFill>
            </a:endParaRPr>
          </a:p>
        </p:txBody>
      </p:sp>
      <p:sp>
        <p:nvSpPr>
          <p:cNvPr id="19" name="Заголовок 1"/>
          <p:cNvSpPr txBox="1">
            <a:spLocks/>
          </p:cNvSpPr>
          <p:nvPr/>
        </p:nvSpPr>
        <p:spPr>
          <a:xfrm>
            <a:off x="200197" y="390541"/>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Направление документов</a:t>
            </a:r>
          </a:p>
        </p:txBody>
      </p:sp>
    </p:spTree>
    <p:extLst>
      <p:ext uri="{BB962C8B-B14F-4D97-AF65-F5344CB8AC3E}">
        <p14:creationId xmlns:p14="http://schemas.microsoft.com/office/powerpoint/2010/main" val="3644192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cstate="screen">
            <a:extLst>
              <a:ext uri="{28A0092B-C50C-407E-A947-70E740481C1C}">
                <a14:useLocalDpi xmlns:a14="http://schemas.microsoft.com/office/drawing/2010/main"/>
              </a:ext>
            </a:extLst>
          </a:blip>
          <a:srcRect l="21634" r="46829" b="3492"/>
          <a:stretch/>
        </p:blipFill>
        <p:spPr>
          <a:xfrm>
            <a:off x="8246423" y="-11661"/>
            <a:ext cx="3984059" cy="6858000"/>
          </a:xfrm>
          <a:custGeom>
            <a:avLst/>
            <a:gdLst>
              <a:gd name="connsiteX0" fmla="*/ 3973821 w 3984059"/>
              <a:gd name="connsiteY0" fmla="*/ 0 h 6858000"/>
              <a:gd name="connsiteX1" fmla="*/ 3984059 w 3984059"/>
              <a:gd name="connsiteY1" fmla="*/ 6853373 h 6858000"/>
              <a:gd name="connsiteX2" fmla="*/ 1866664 w 3984059"/>
              <a:gd name="connsiteY2" fmla="*/ 6858000 h 6858000"/>
              <a:gd name="connsiteX3" fmla="*/ 0 w 3984059"/>
              <a:gd name="connsiteY3" fmla="*/ 6858000 h 6858000"/>
              <a:gd name="connsiteX4" fmla="*/ 2296061 w 3984059"/>
              <a:gd name="connsiteY4" fmla="*/ 1333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059" h="6858000">
                <a:moveTo>
                  <a:pt x="3973821" y="0"/>
                </a:moveTo>
                <a:cubicBezTo>
                  <a:pt x="3977235" y="2284458"/>
                  <a:pt x="3980646" y="4568915"/>
                  <a:pt x="3984059" y="6853373"/>
                </a:cubicBezTo>
                <a:lnTo>
                  <a:pt x="1866664" y="6858000"/>
                </a:lnTo>
                <a:lnTo>
                  <a:pt x="0" y="6858000"/>
                </a:lnTo>
                <a:lnTo>
                  <a:pt x="2296061" y="13334"/>
                </a:lnTo>
                <a:close/>
              </a:path>
            </a:pathLst>
          </a:custGeom>
        </p:spPr>
      </p:pic>
      <p:sp>
        <p:nvSpPr>
          <p:cNvPr id="2" name="Заголовок 1"/>
          <p:cNvSpPr>
            <a:spLocks noGrp="1"/>
          </p:cNvSpPr>
          <p:nvPr>
            <p:ph type="title"/>
          </p:nvPr>
        </p:nvSpPr>
        <p:spPr/>
        <p:txBody>
          <a:bodyPr/>
          <a:lstStyle/>
          <a:p>
            <a:r>
              <a:rPr lang="ru-RU" dirty="0"/>
              <a:t>Полезные ссылки</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Прямоугольник 28"/>
          <p:cNvSpPr/>
          <p:nvPr/>
        </p:nvSpPr>
        <p:spPr>
          <a:xfrm>
            <a:off x="8196549" y="1"/>
            <a:ext cx="4033933" cy="6869662"/>
          </a:xfrm>
          <a:custGeom>
            <a:avLst/>
            <a:gdLst>
              <a:gd name="connsiteX0" fmla="*/ 0 w 4532671"/>
              <a:gd name="connsiteY0" fmla="*/ 0 h 6875418"/>
              <a:gd name="connsiteX1" fmla="*/ 4532671 w 4532671"/>
              <a:gd name="connsiteY1" fmla="*/ 0 h 6875418"/>
              <a:gd name="connsiteX2" fmla="*/ 4532671 w 4532671"/>
              <a:gd name="connsiteY2" fmla="*/ 6875418 h 6875418"/>
              <a:gd name="connsiteX3" fmla="*/ 0 w 4532671"/>
              <a:gd name="connsiteY3" fmla="*/ 6875418 h 6875418"/>
              <a:gd name="connsiteX4" fmla="*/ 0 w 4532671"/>
              <a:gd name="connsiteY4" fmla="*/ 0 h 6875418"/>
              <a:gd name="connsiteX0" fmla="*/ 0 w 4532671"/>
              <a:gd name="connsiteY0" fmla="*/ 0 h 6875418"/>
              <a:gd name="connsiteX1" fmla="*/ 4532671 w 4532671"/>
              <a:gd name="connsiteY1" fmla="*/ 0 h 6875418"/>
              <a:gd name="connsiteX2" fmla="*/ 2222090 w 4532671"/>
              <a:gd name="connsiteY2" fmla="*/ 6875418 h 6875418"/>
              <a:gd name="connsiteX3" fmla="*/ 0 w 4532671"/>
              <a:gd name="connsiteY3" fmla="*/ 6875418 h 6875418"/>
              <a:gd name="connsiteX4" fmla="*/ 0 w 4532671"/>
              <a:gd name="connsiteY4" fmla="*/ 0 h 6875418"/>
              <a:gd name="connsiteX0" fmla="*/ 0 w 3730789"/>
              <a:gd name="connsiteY0" fmla="*/ 0 h 6875418"/>
              <a:gd name="connsiteX1" fmla="*/ 3730789 w 3730789"/>
              <a:gd name="connsiteY1" fmla="*/ 2390775 h 6875418"/>
              <a:gd name="connsiteX2" fmla="*/ 2222090 w 3730789"/>
              <a:gd name="connsiteY2" fmla="*/ 6875418 h 6875418"/>
              <a:gd name="connsiteX3" fmla="*/ 0 w 3730789"/>
              <a:gd name="connsiteY3" fmla="*/ 6875418 h 6875418"/>
              <a:gd name="connsiteX4" fmla="*/ 0 w 3730789"/>
              <a:gd name="connsiteY4" fmla="*/ 0 h 6875418"/>
              <a:gd name="connsiteX0" fmla="*/ 1508625 w 3730789"/>
              <a:gd name="connsiteY0" fmla="*/ 0 h 4532268"/>
              <a:gd name="connsiteX1" fmla="*/ 3730789 w 3730789"/>
              <a:gd name="connsiteY1" fmla="*/ 47625 h 4532268"/>
              <a:gd name="connsiteX2" fmla="*/ 2222090 w 3730789"/>
              <a:gd name="connsiteY2" fmla="*/ 4532268 h 4532268"/>
              <a:gd name="connsiteX3" fmla="*/ 0 w 3730789"/>
              <a:gd name="connsiteY3" fmla="*/ 4532268 h 4532268"/>
              <a:gd name="connsiteX4" fmla="*/ 1508625 w 3730789"/>
              <a:gd name="connsiteY4" fmla="*/ 0 h 4532268"/>
              <a:gd name="connsiteX0" fmla="*/ 1508625 w 3730789"/>
              <a:gd name="connsiteY0" fmla="*/ 0 h 4532268"/>
              <a:gd name="connsiteX1" fmla="*/ 3730789 w 3730789"/>
              <a:gd name="connsiteY1" fmla="*/ 21499 h 4532268"/>
              <a:gd name="connsiteX2" fmla="*/ 2222090 w 3730789"/>
              <a:gd name="connsiteY2" fmla="*/ 4532268 h 4532268"/>
              <a:gd name="connsiteX3" fmla="*/ 0 w 3730789"/>
              <a:gd name="connsiteY3" fmla="*/ 4532268 h 4532268"/>
              <a:gd name="connsiteX4" fmla="*/ 1508625 w 3730789"/>
              <a:gd name="connsiteY4" fmla="*/ 0 h 4532268"/>
              <a:gd name="connsiteX0" fmla="*/ 1092346 w 3730789"/>
              <a:gd name="connsiteY0" fmla="*/ 0 h 4567102"/>
              <a:gd name="connsiteX1" fmla="*/ 3730789 w 3730789"/>
              <a:gd name="connsiteY1" fmla="*/ 56333 h 4567102"/>
              <a:gd name="connsiteX2" fmla="*/ 2222090 w 3730789"/>
              <a:gd name="connsiteY2" fmla="*/ 4567102 h 4567102"/>
              <a:gd name="connsiteX3" fmla="*/ 0 w 3730789"/>
              <a:gd name="connsiteY3" fmla="*/ 4567102 h 4567102"/>
              <a:gd name="connsiteX4" fmla="*/ 1092346 w 3730789"/>
              <a:gd name="connsiteY4" fmla="*/ 0 h 4567102"/>
              <a:gd name="connsiteX0" fmla="*/ 1092346 w 3295870"/>
              <a:gd name="connsiteY0" fmla="*/ 0 h 4567102"/>
              <a:gd name="connsiteX1" fmla="*/ 3295870 w 3295870"/>
              <a:gd name="connsiteY1" fmla="*/ 4082 h 4567102"/>
              <a:gd name="connsiteX2" fmla="*/ 2222090 w 3295870"/>
              <a:gd name="connsiteY2" fmla="*/ 4567102 h 4567102"/>
              <a:gd name="connsiteX3" fmla="*/ 0 w 3295870"/>
              <a:gd name="connsiteY3" fmla="*/ 4567102 h 4567102"/>
              <a:gd name="connsiteX4" fmla="*/ 1092346 w 3295870"/>
              <a:gd name="connsiteY4" fmla="*/ 0 h 4567102"/>
              <a:gd name="connsiteX0" fmla="*/ 1639101 w 3295870"/>
              <a:gd name="connsiteY0" fmla="*/ 0 h 6848748"/>
              <a:gd name="connsiteX1" fmla="*/ 3295870 w 3295870"/>
              <a:gd name="connsiteY1" fmla="*/ 2285728 h 6848748"/>
              <a:gd name="connsiteX2" fmla="*/ 2222090 w 3295870"/>
              <a:gd name="connsiteY2" fmla="*/ 6848748 h 6848748"/>
              <a:gd name="connsiteX3" fmla="*/ 0 w 3295870"/>
              <a:gd name="connsiteY3" fmla="*/ 6848748 h 6848748"/>
              <a:gd name="connsiteX4" fmla="*/ 1639101 w 3295870"/>
              <a:gd name="connsiteY4" fmla="*/ 0 h 6848748"/>
              <a:gd name="connsiteX0" fmla="*/ 1639101 w 2836099"/>
              <a:gd name="connsiteY0" fmla="*/ 13334 h 6862082"/>
              <a:gd name="connsiteX1" fmla="*/ 2836099 w 2836099"/>
              <a:gd name="connsiteY1" fmla="*/ 0 h 6862082"/>
              <a:gd name="connsiteX2" fmla="*/ 2222090 w 2836099"/>
              <a:gd name="connsiteY2" fmla="*/ 6862082 h 6862082"/>
              <a:gd name="connsiteX3" fmla="*/ 0 w 2836099"/>
              <a:gd name="connsiteY3" fmla="*/ 6862082 h 6862082"/>
              <a:gd name="connsiteX4" fmla="*/ 1639101 w 2836099"/>
              <a:gd name="connsiteY4" fmla="*/ 13334 h 6862082"/>
              <a:gd name="connsiteX0" fmla="*/ 1639101 w 2843403"/>
              <a:gd name="connsiteY0" fmla="*/ 13334 h 6862082"/>
              <a:gd name="connsiteX1" fmla="*/ 2836099 w 2843403"/>
              <a:gd name="connsiteY1" fmla="*/ 0 h 6862082"/>
              <a:gd name="connsiteX2" fmla="*/ 2843403 w 2843403"/>
              <a:gd name="connsiteY2" fmla="*/ 6853373 h 6862082"/>
              <a:gd name="connsiteX3" fmla="*/ 0 w 2843403"/>
              <a:gd name="connsiteY3" fmla="*/ 6862082 h 6862082"/>
              <a:gd name="connsiteX4" fmla="*/ 1639101 w 2843403"/>
              <a:gd name="connsiteY4" fmla="*/ 13334 h 686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03" h="6862082">
                <a:moveTo>
                  <a:pt x="1639101" y="13334"/>
                </a:moveTo>
                <a:lnTo>
                  <a:pt x="2836099" y="0"/>
                </a:lnTo>
                <a:cubicBezTo>
                  <a:pt x="2838534" y="2284458"/>
                  <a:pt x="2840968" y="4568915"/>
                  <a:pt x="2843403" y="6853373"/>
                </a:cubicBezTo>
                <a:lnTo>
                  <a:pt x="0" y="6862082"/>
                </a:lnTo>
                <a:lnTo>
                  <a:pt x="1639101" y="13334"/>
                </a:lnTo>
                <a:close/>
              </a:path>
            </a:pathLst>
          </a:custGeom>
          <a:gradFill flip="none" rotWithShape="1">
            <a:gsLst>
              <a:gs pos="0">
                <a:schemeClr val="accent2">
                  <a:lumMod val="20000"/>
                  <a:lumOff val="80000"/>
                  <a:alpha val="19000"/>
                </a:schemeClr>
              </a:gs>
              <a:gs pos="70000">
                <a:schemeClr val="accent1">
                  <a:lumMod val="60000"/>
                  <a:lumOff val="40000"/>
                  <a:shade val="67500"/>
                  <a:satMod val="115000"/>
                  <a:alpha val="64000"/>
                </a:schemeClr>
              </a:gs>
              <a:gs pos="100000">
                <a:schemeClr val="accent1">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229581" y="1941026"/>
            <a:ext cx="2637055" cy="954107"/>
          </a:xfrm>
          <a:prstGeom prst="rect">
            <a:avLst/>
          </a:prstGeom>
        </p:spPr>
        <p:txBody>
          <a:bodyPr wrap="square">
            <a:spAutoFit/>
          </a:bodyPr>
          <a:lstStyle/>
          <a:p>
            <a:pPr algn="ctr"/>
            <a:r>
              <a:rPr lang="ru-RU" sz="1400" dirty="0" smtClean="0">
                <a:solidFill>
                  <a:schemeClr val="tx1">
                    <a:lumMod val="50000"/>
                  </a:schemeClr>
                </a:solidFill>
              </a:rPr>
              <a:t>Личный кабинет участника информационного обмена </a:t>
            </a:r>
          </a:p>
          <a:p>
            <a:pPr algn="ctr"/>
            <a:r>
              <a:rPr lang="ru-RU" sz="1400" dirty="0" smtClean="0">
                <a:solidFill>
                  <a:schemeClr val="tx1">
                    <a:lumMod val="50000"/>
                  </a:schemeClr>
                </a:solidFill>
              </a:rPr>
              <a:t>для подачи в Банк России комплекта документов</a:t>
            </a:r>
            <a:endParaRPr lang="ru-RU" sz="1400" dirty="0">
              <a:solidFill>
                <a:schemeClr val="tx1">
                  <a:lumMod val="50000"/>
                </a:schemeClr>
              </a:solidFill>
            </a:endParaRPr>
          </a:p>
        </p:txBody>
      </p:sp>
      <p:sp>
        <p:nvSpPr>
          <p:cNvPr id="12" name="Прямоугольник 11"/>
          <p:cNvSpPr/>
          <p:nvPr/>
        </p:nvSpPr>
        <p:spPr>
          <a:xfrm>
            <a:off x="6646361" y="2073460"/>
            <a:ext cx="2593416" cy="738664"/>
          </a:xfrm>
          <a:prstGeom prst="rect">
            <a:avLst/>
          </a:prstGeom>
        </p:spPr>
        <p:txBody>
          <a:bodyPr wrap="square">
            <a:spAutoFit/>
          </a:bodyPr>
          <a:lstStyle/>
          <a:p>
            <a:pPr algn="ctr"/>
            <a:r>
              <a:rPr lang="ru-RU" sz="1400" dirty="0" smtClean="0">
                <a:solidFill>
                  <a:schemeClr val="tx1">
                    <a:lumMod val="50000"/>
                  </a:schemeClr>
                </a:solidFill>
              </a:rPr>
              <a:t>Решения Банка России </a:t>
            </a:r>
            <a:br>
              <a:rPr lang="ru-RU" sz="1400" dirty="0" smtClean="0">
                <a:solidFill>
                  <a:schemeClr val="tx1">
                    <a:lumMod val="50000"/>
                  </a:schemeClr>
                </a:solidFill>
              </a:rPr>
            </a:br>
            <a:r>
              <a:rPr lang="ru-RU" sz="1400" dirty="0" smtClean="0">
                <a:solidFill>
                  <a:schemeClr val="tx1">
                    <a:lumMod val="50000"/>
                  </a:schemeClr>
                </a:solidFill>
              </a:rPr>
              <a:t>в отношении участников финансового рынка</a:t>
            </a:r>
            <a:endParaRPr lang="ru-RU" sz="1400" dirty="0">
              <a:solidFill>
                <a:schemeClr val="tx1">
                  <a:lumMod val="50000"/>
                </a:schemeClr>
              </a:solidFill>
            </a:endParaRPr>
          </a:p>
        </p:txBody>
      </p:sp>
      <p:sp>
        <p:nvSpPr>
          <p:cNvPr id="16" name="Прямоугольник 15"/>
          <p:cNvSpPr/>
          <p:nvPr/>
        </p:nvSpPr>
        <p:spPr>
          <a:xfrm>
            <a:off x="2035266" y="4923324"/>
            <a:ext cx="2461555" cy="738664"/>
          </a:xfrm>
          <a:prstGeom prst="rect">
            <a:avLst/>
          </a:prstGeom>
        </p:spPr>
        <p:txBody>
          <a:bodyPr wrap="square">
            <a:spAutoFit/>
          </a:bodyPr>
          <a:lstStyle/>
          <a:p>
            <a:pPr algn="ctr"/>
            <a:r>
              <a:rPr lang="ru-RU" sz="1400" dirty="0" smtClean="0">
                <a:solidFill>
                  <a:schemeClr val="tx1">
                    <a:lumMod val="50000"/>
                  </a:schemeClr>
                </a:solidFill>
              </a:rPr>
              <a:t>Конструктор оценки</a:t>
            </a:r>
          </a:p>
          <a:p>
            <a:pPr algn="ctr"/>
            <a:r>
              <a:rPr lang="ru-RU" sz="1400" dirty="0" smtClean="0">
                <a:solidFill>
                  <a:schemeClr val="tx1">
                    <a:lumMod val="50000"/>
                  </a:schemeClr>
                </a:solidFill>
              </a:rPr>
              <a:t>деловой репутации</a:t>
            </a:r>
            <a:r>
              <a:rPr lang="en-US" sz="1400" dirty="0" smtClean="0">
                <a:solidFill>
                  <a:schemeClr val="tx1">
                    <a:lumMod val="50000"/>
                  </a:schemeClr>
                </a:solidFill>
              </a:rPr>
              <a:t> </a:t>
            </a:r>
            <a:r>
              <a:rPr lang="ru-RU" sz="1400" dirty="0" smtClean="0">
                <a:solidFill>
                  <a:schemeClr val="tx1">
                    <a:lumMod val="50000"/>
                  </a:schemeClr>
                </a:solidFill>
              </a:rPr>
              <a:t/>
            </a:r>
            <a:br>
              <a:rPr lang="ru-RU" sz="1400" dirty="0" smtClean="0">
                <a:solidFill>
                  <a:schemeClr val="tx1">
                    <a:lumMod val="50000"/>
                  </a:schemeClr>
                </a:solidFill>
              </a:rPr>
            </a:br>
            <a:r>
              <a:rPr lang="ru-RU" sz="1400" dirty="0" smtClean="0">
                <a:solidFill>
                  <a:schemeClr val="tx1">
                    <a:lumMod val="50000"/>
                  </a:schemeClr>
                </a:solidFill>
              </a:rPr>
              <a:t>и квалификации</a:t>
            </a:r>
            <a:endParaRPr lang="ru-RU" sz="1400" dirty="0">
              <a:solidFill>
                <a:schemeClr val="tx1">
                  <a:lumMod val="50000"/>
                </a:schemeClr>
              </a:solidFill>
            </a:endParaRPr>
          </a:p>
        </p:txBody>
      </p:sp>
      <p:sp>
        <p:nvSpPr>
          <p:cNvPr id="17" name="Прямоугольник 16"/>
          <p:cNvSpPr/>
          <p:nvPr/>
        </p:nvSpPr>
        <p:spPr>
          <a:xfrm>
            <a:off x="6156613" y="5028126"/>
            <a:ext cx="3289594" cy="307777"/>
          </a:xfrm>
          <a:prstGeom prst="rect">
            <a:avLst/>
          </a:prstGeom>
        </p:spPr>
        <p:txBody>
          <a:bodyPr wrap="square">
            <a:spAutoFit/>
          </a:bodyPr>
          <a:lstStyle/>
          <a:p>
            <a:pPr algn="ctr"/>
            <a:r>
              <a:rPr lang="ru-RU" sz="1400" dirty="0" smtClean="0">
                <a:solidFill>
                  <a:schemeClr val="tx1">
                    <a:lumMod val="50000"/>
                  </a:schemeClr>
                </a:solidFill>
              </a:rPr>
              <a:t>Реестры Банка России</a:t>
            </a:r>
            <a:endParaRPr lang="ru-RU" sz="1400" dirty="0">
              <a:solidFill>
                <a:schemeClr val="tx1">
                  <a:lumMod val="50000"/>
                </a:schemeClr>
              </a:solidFill>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224" y="1595429"/>
            <a:ext cx="1645303" cy="1645303"/>
          </a:xfrm>
          <a:prstGeom prst="rect">
            <a:avLst/>
          </a:prstGeom>
          <a:effectLst>
            <a:outerShdw blurRad="63500" sx="102000" sy="102000" algn="ctr" rotWithShape="0">
              <a:prstClr val="black">
                <a:alpha val="40000"/>
              </a:prstClr>
            </a:outerShdw>
          </a:effectLst>
        </p:spPr>
      </p:pic>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4224" y="4407929"/>
            <a:ext cx="1645303" cy="1645303"/>
          </a:xfrm>
          <a:prstGeom prst="rect">
            <a:avLst/>
          </a:prstGeom>
          <a:effectLst>
            <a:outerShdw blurRad="63500" sx="102000" sy="102000" algn="ctr" rotWithShape="0">
              <a:prstClr val="black">
                <a:alpha val="40000"/>
              </a:prstClr>
            </a:outerShdw>
          </a:effectLst>
        </p:spPr>
      </p:pic>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141" y="4456337"/>
            <a:ext cx="1645303" cy="1672638"/>
          </a:xfrm>
          <a:prstGeom prst="rect">
            <a:avLst/>
          </a:prstGeom>
          <a:effectLst>
            <a:outerShdw blurRad="63500" sx="102000" sy="102000" algn="ctr" rotWithShape="0">
              <a:prstClr val="black">
                <a:alpha val="40000"/>
              </a:prstClr>
            </a:outerShdw>
          </a:effectLst>
        </p:spPr>
      </p:pic>
      <p:pic>
        <p:nvPicPr>
          <p:cNvPr id="21" name="Рисунок 2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6142" y="1595429"/>
            <a:ext cx="1645303" cy="16726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20484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Другая 5">
      <a:dk1>
        <a:sysClr val="windowText" lastClr="000000"/>
      </a:dk1>
      <a:lt1>
        <a:sysClr val="window" lastClr="FFFFFF"/>
      </a:lt1>
      <a:dk2>
        <a:srgbClr val="888A8D"/>
      </a:dk2>
      <a:lt2>
        <a:srgbClr val="C4C4C6"/>
      </a:lt2>
      <a:accent1>
        <a:srgbClr val="0082BB"/>
      </a:accent1>
      <a:accent2>
        <a:srgbClr val="00BCE7"/>
      </a:accent2>
      <a:accent3>
        <a:srgbClr val="FAA61A"/>
      </a:accent3>
      <a:accent4>
        <a:srgbClr val="FFD485"/>
      </a:accent4>
      <a:accent5>
        <a:srgbClr val="ED1B34"/>
      </a:accent5>
      <a:accent6>
        <a:srgbClr val="F2665E"/>
      </a:accent6>
      <a:hlink>
        <a:srgbClr val="0082BB"/>
      </a:hlink>
      <a:folHlink>
        <a:srgbClr val="FAA61A"/>
      </a:folHlink>
    </a:clrScheme>
    <a:fontScheme name="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8a301b8-fba3-4a56-9ee3-0e2775d83ffb">6MRAV4MPJ4WK-1850682920-98</_dlc_DocId>
    <_dlc_DocIdUrl xmlns="b8a301b8-fba3-4a56-9ee3-0e2775d83ffb">
      <Url>https://cbrportal.cbr.ru/_layouts/15/DocIdRedir.aspx?ID=6MRAV4MPJ4WK-1850682920-98</Url>
      <Description>6MRAV4MPJ4WK-1850682920-98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Документ" ma:contentTypeID="0x010100653CCCCADF644845B44679F97B4379F0" ma:contentTypeVersion="1" ma:contentTypeDescription="Создание документа." ma:contentTypeScope="" ma:versionID="46265a73d459bdff94de0468751f4ccb">
  <xsd:schema xmlns:xsd="http://www.w3.org/2001/XMLSchema" xmlns:xs="http://www.w3.org/2001/XMLSchema" xmlns:p="http://schemas.microsoft.com/office/2006/metadata/properties" xmlns:ns2="b8a301b8-fba3-4a56-9ee3-0e2775d83ffb" targetNamespace="http://schemas.microsoft.com/office/2006/metadata/properties" ma:root="true" ma:fieldsID="7c95ad6c5f32494a945af1673268ec41" ns2:_="">
    <xsd:import namespace="b8a301b8-fba3-4a56-9ee3-0e2775d83ff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301b8-fba3-4a56-9ee3-0e2775d83ffb"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FC562-063A-458C-8172-F6BB87557D6A}">
  <ds:schemaRefs>
    <ds:schemaRef ds:uri="http://schemas.microsoft.com/sharepoint/v3/contenttype/forms"/>
  </ds:schemaRefs>
</ds:datastoreItem>
</file>

<file path=customXml/itemProps2.xml><?xml version="1.0" encoding="utf-8"?>
<ds:datastoreItem xmlns:ds="http://schemas.openxmlformats.org/officeDocument/2006/customXml" ds:itemID="{3B56E3D5-E39D-444D-9600-2B9B0AD40D17}">
  <ds:schemaRef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b8a301b8-fba3-4a56-9ee3-0e2775d83ffb"/>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0338808-880B-42F2-922A-16529746CAD2}">
  <ds:schemaRefs>
    <ds:schemaRef ds:uri="http://schemas.microsoft.com/sharepoint/events"/>
  </ds:schemaRefs>
</ds:datastoreItem>
</file>

<file path=customXml/itemProps4.xml><?xml version="1.0" encoding="utf-8"?>
<ds:datastoreItem xmlns:ds="http://schemas.openxmlformats.org/officeDocument/2006/customXml" ds:itemID="{DB726494-B11D-4242-8432-32F6A604D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301b8-fba3-4a56-9ee3-0e2775d83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5849</TotalTime>
  <Words>851</Words>
  <Application>Microsoft Office PowerPoint</Application>
  <PresentationFormat>Широкоэкранный</PresentationFormat>
  <Paragraphs>89</Paragraphs>
  <Slides>9</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3</vt:i4>
      </vt:variant>
      <vt:variant>
        <vt:lpstr>Заголовки слайдов</vt:lpstr>
      </vt:variant>
      <vt:variant>
        <vt:i4>9</vt:i4>
      </vt:variant>
    </vt:vector>
  </HeadingPairs>
  <TitlesOfParts>
    <vt:vector size="16" baseType="lpstr">
      <vt:lpstr>Arial</vt:lpstr>
      <vt:lpstr>Calibri</vt:lpstr>
      <vt:lpstr>Hammersmith One</vt:lpstr>
      <vt:lpstr>Тема Office</vt:lpstr>
      <vt:lpstr>Документ Microsoft Word 97–2003</vt:lpstr>
      <vt:lpstr>Document</vt:lpstr>
      <vt:lpstr>Документ</vt:lpstr>
      <vt:lpstr>Презентация PowerPoint</vt:lpstr>
      <vt:lpstr>Цель коробочного решения</vt:lpstr>
      <vt:lpstr>ИНСТРУКЦИЯ</vt:lpstr>
      <vt:lpstr>Включение ФО в ЕРИС</vt:lpstr>
      <vt:lpstr>Подготовка анкет в отношении:</vt:lpstr>
      <vt:lpstr>Включение ФО в ЕРИС</vt:lpstr>
      <vt:lpstr>Презентация PowerPoint</vt:lpstr>
      <vt:lpstr>Презентация PowerPoint</vt:lpstr>
      <vt:lpstr>Полезные ссылки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brodik</dc:creator>
  <cp:lastModifiedBy>Прасолова Ульяна Владимировна</cp:lastModifiedBy>
  <cp:revision>458</cp:revision>
  <cp:lastPrinted>2025-09-23T07:08:15Z</cp:lastPrinted>
  <dcterms:created xsi:type="dcterms:W3CDTF">2018-11-05T17:34:13Z</dcterms:created>
  <dcterms:modified xsi:type="dcterms:W3CDTF">2025-10-14T10:38:26Z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0x010100653CCCCADF644845B44679F97B4379F0</vt:lpwstr>
  </property>
  <property fmtid="{D5CDD505-2E9C-101B-9397-08002B2CF9AE}" pid="3" name="_dlc_DocIdItemGuid">
    <vt:lpwstr>11809405-d614-478a-9107-cb18e1227940</vt:lpwstr>
  </property>
</Properties>
</file>