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333" r:id="rId6"/>
    <p:sldId id="347" r:id="rId7"/>
    <p:sldId id="348" r:id="rId8"/>
    <p:sldId id="349" r:id="rId9"/>
    <p:sldId id="350" r:id="rId10"/>
    <p:sldId id="351" r:id="rId11"/>
    <p:sldId id="353" r:id="rId12"/>
    <p:sldId id="352" r:id="rId13"/>
    <p:sldId id="354" r:id="rId14"/>
    <p:sldId id="355" r:id="rId15"/>
    <p:sldId id="356" r:id="rId16"/>
    <p:sldId id="357" r:id="rId17"/>
    <p:sldId id="358" r:id="rId18"/>
    <p:sldId id="359" r:id="rId19"/>
    <p:sldId id="360" r:id="rId20"/>
    <p:sldId id="361" r:id="rId21"/>
    <p:sldId id="362" r:id="rId22"/>
    <p:sldId id="363" r:id="rId23"/>
    <p:sldId id="365" r:id="rId24"/>
    <p:sldId id="366" r:id="rId25"/>
    <p:sldId id="367" r:id="rId26"/>
    <p:sldId id="368" r:id="rId27"/>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сипенко Анастасия Александровна" initials="ОАА" lastIdx="1" clrIdx="0">
    <p:extLst>
      <p:ext uri="{19B8F6BF-5375-455C-9EA6-DF929625EA0E}">
        <p15:presenceInfo xmlns:p15="http://schemas.microsoft.com/office/powerpoint/2012/main" userId="S-1-5-21-340576085-3929279038-2991976684-89041" providerId="AD"/>
      </p:ext>
    </p:extLst>
  </p:cmAuthor>
  <p:cmAuthor id="2" name="Макарова Анна Евгеньевна" initials="МАЕ" lastIdx="1" clrIdx="1">
    <p:extLst>
      <p:ext uri="{19B8F6BF-5375-455C-9EA6-DF929625EA0E}">
        <p15:presenceInfo xmlns:p15="http://schemas.microsoft.com/office/powerpoint/2012/main" userId="Макарова Анна Евгеньевна" providerId="None"/>
      </p:ext>
    </p:extLst>
  </p:cmAuthor>
  <p:cmAuthor id="3" name="Гусарова Мария Сергеевна" initials="ГМС" lastIdx="6" clrIdx="2">
    <p:extLst>
      <p:ext uri="{19B8F6BF-5375-455C-9EA6-DF929625EA0E}">
        <p15:presenceInfo xmlns:p15="http://schemas.microsoft.com/office/powerpoint/2012/main" userId="S-1-5-21-340576085-3929279038-2991976684-118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BFF"/>
    <a:srgbClr val="D9F5FB"/>
    <a:srgbClr val="0082BB"/>
    <a:srgbClr val="F6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09" autoAdjust="0"/>
    <p:restoredTop sz="94660"/>
  </p:normalViewPr>
  <p:slideViewPr>
    <p:cSldViewPr snapToGrid="0">
      <p:cViewPr varScale="1">
        <p:scale>
          <a:sx n="107" d="100"/>
          <a:sy n="107" d="100"/>
        </p:scale>
        <p:origin x="13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1A7E530-0CBA-48EB-B17D-91110B96F5C6}" type="datetimeFigureOut">
              <a:rPr lang="ru-RU" smtClean="0"/>
              <a:t>14.10.2025</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2904BCD-10C8-42A5-ABBA-D5D1FBF78BBA}" type="slidenum">
              <a:rPr lang="ru-RU" smtClean="0"/>
              <a:t>‹#›</a:t>
            </a:fld>
            <a:endParaRPr lang="ru-RU"/>
          </a:p>
        </p:txBody>
      </p:sp>
    </p:spTree>
    <p:extLst>
      <p:ext uri="{BB962C8B-B14F-4D97-AF65-F5344CB8AC3E}">
        <p14:creationId xmlns:p14="http://schemas.microsoft.com/office/powerpoint/2010/main" val="140349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3" name="Рисунок 12">
            <a:extLst>
              <a:ext uri="{FF2B5EF4-FFF2-40B4-BE49-F238E27FC236}">
                <a16:creationId xmlns:a16="http://schemas.microsoft.com/office/drawing/2014/main" id="{61C94846-A41A-46A4-82FC-F70C44E973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112"/>
          <a:stretch/>
        </p:blipFill>
        <p:spPr>
          <a:xfrm>
            <a:off x="6096000" y="0"/>
            <a:ext cx="6096000" cy="6858000"/>
          </a:xfrm>
          <a:prstGeom prst="rect">
            <a:avLst/>
          </a:prstGeom>
        </p:spPr>
      </p:pic>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pic>
        <p:nvPicPr>
          <p:cNvPr id="3" name="Рисунок 2"/>
          <p:cNvPicPr>
            <a:picLocks noChangeAspect="1"/>
          </p:cNvPicPr>
          <p:nvPr userDrawn="1"/>
        </p:nvPicPr>
        <p:blipFill rotWithShape="1">
          <a:blip r:embed="rId4" cstate="print">
            <a:extLst>
              <a:ext uri="{28A0092B-C50C-407E-A947-70E740481C1C}">
                <a14:useLocalDpi xmlns:a14="http://schemas.microsoft.com/office/drawing/2010/main" val="0"/>
              </a:ext>
            </a:extLst>
          </a:blip>
          <a:srcRect l="40651"/>
          <a:stretch/>
        </p:blipFill>
        <p:spPr>
          <a:xfrm>
            <a:off x="6096000" y="0"/>
            <a:ext cx="6105236" cy="6858000"/>
          </a:xfrm>
          <a:prstGeom prst="rect">
            <a:avLst/>
          </a:prstGeom>
        </p:spPr>
      </p:pic>
    </p:spTree>
    <p:extLst>
      <p:ext uri="{BB962C8B-B14F-4D97-AF65-F5344CB8AC3E}">
        <p14:creationId xmlns:p14="http://schemas.microsoft.com/office/powerpoint/2010/main" val="297145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2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5554662"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1" y="1971675"/>
            <a:ext cx="5554659" cy="2733675"/>
          </a:xfrm>
          <a:solidFill>
            <a:schemeClr val="bg2"/>
          </a:solidFill>
        </p:spPr>
        <p:txBody>
          <a:bodyPr>
            <a:noAutofit/>
          </a:bodyPr>
          <a:lstStyle/>
          <a:p>
            <a:endParaRPr lang="ru-RU"/>
          </a:p>
        </p:txBody>
      </p:sp>
      <p:sp>
        <p:nvSpPr>
          <p:cNvPr id="7" name="Текст 7">
            <a:extLst>
              <a:ext uri="{FF2B5EF4-FFF2-40B4-BE49-F238E27FC236}">
                <a16:creationId xmlns:a16="http://schemas.microsoft.com/office/drawing/2014/main" id="{F2786F94-0219-4D50-AE47-BFADD00557D9}"/>
              </a:ext>
            </a:extLst>
          </p:cNvPr>
          <p:cNvSpPr>
            <a:spLocks noGrp="1"/>
          </p:cNvSpPr>
          <p:nvPr>
            <p:ph type="body" sz="quarter" idx="15"/>
          </p:nvPr>
        </p:nvSpPr>
        <p:spPr>
          <a:xfrm>
            <a:off x="6203947" y="4942103"/>
            <a:ext cx="5554662"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9">
            <a:extLst>
              <a:ext uri="{FF2B5EF4-FFF2-40B4-BE49-F238E27FC236}">
                <a16:creationId xmlns:a16="http://schemas.microsoft.com/office/drawing/2014/main" id="{08194C61-3908-4D9E-ADA8-AD85B6B49F21}"/>
              </a:ext>
            </a:extLst>
          </p:cNvPr>
          <p:cNvSpPr>
            <a:spLocks noGrp="1"/>
          </p:cNvSpPr>
          <p:nvPr>
            <p:ph type="pic" sz="quarter" idx="16"/>
          </p:nvPr>
        </p:nvSpPr>
        <p:spPr>
          <a:xfrm>
            <a:off x="6203950" y="1971675"/>
            <a:ext cx="5554659" cy="2733675"/>
          </a:xfrm>
          <a:solidFill>
            <a:schemeClr val="bg2"/>
          </a:solidFill>
        </p:spPr>
        <p:txBody>
          <a:bodyPr>
            <a:noAutofit/>
          </a:bodyPr>
          <a:lstStyle/>
          <a:p>
            <a:endParaRPr lang="ru-RU"/>
          </a:p>
        </p:txBody>
      </p:sp>
    </p:spTree>
    <p:extLst>
      <p:ext uri="{BB962C8B-B14F-4D97-AF65-F5344CB8AC3E}">
        <p14:creationId xmlns:p14="http://schemas.microsoft.com/office/powerpoint/2010/main" val="351849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3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3609974"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2" y="1971675"/>
            <a:ext cx="3609972" cy="2733675"/>
          </a:xfrm>
          <a:solidFill>
            <a:schemeClr val="bg2"/>
          </a:solidFill>
        </p:spPr>
        <p:txBody>
          <a:bodyPr>
            <a:noAutofit/>
          </a:bodyPr>
          <a:lstStyle/>
          <a:p>
            <a:endParaRPr lang="ru-RU"/>
          </a:p>
        </p:txBody>
      </p:sp>
      <p:sp>
        <p:nvSpPr>
          <p:cNvPr id="11" name="Текст 7">
            <a:extLst>
              <a:ext uri="{FF2B5EF4-FFF2-40B4-BE49-F238E27FC236}">
                <a16:creationId xmlns:a16="http://schemas.microsoft.com/office/drawing/2014/main" id="{DCBD97CA-2B21-43E5-B3A6-4E3A6887B720}"/>
              </a:ext>
            </a:extLst>
          </p:cNvPr>
          <p:cNvSpPr>
            <a:spLocks noGrp="1"/>
          </p:cNvSpPr>
          <p:nvPr>
            <p:ph type="body" sz="quarter" idx="15"/>
          </p:nvPr>
        </p:nvSpPr>
        <p:spPr>
          <a:xfrm>
            <a:off x="4279900" y="4942103"/>
            <a:ext cx="3633788"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Рисунок 9">
            <a:extLst>
              <a:ext uri="{FF2B5EF4-FFF2-40B4-BE49-F238E27FC236}">
                <a16:creationId xmlns:a16="http://schemas.microsoft.com/office/drawing/2014/main" id="{9BB48594-CDF5-4760-829E-7067E397D546}"/>
              </a:ext>
            </a:extLst>
          </p:cNvPr>
          <p:cNvSpPr>
            <a:spLocks noGrp="1"/>
          </p:cNvSpPr>
          <p:nvPr>
            <p:ph type="pic" sz="quarter" idx="16"/>
          </p:nvPr>
        </p:nvSpPr>
        <p:spPr>
          <a:xfrm>
            <a:off x="4279904" y="1971675"/>
            <a:ext cx="3633784" cy="2733675"/>
          </a:xfrm>
          <a:solidFill>
            <a:schemeClr val="bg2"/>
          </a:solidFill>
        </p:spPr>
        <p:txBody>
          <a:bodyPr>
            <a:noAutofit/>
          </a:bodyPr>
          <a:lstStyle/>
          <a:p>
            <a:endParaRPr lang="ru-RU"/>
          </a:p>
        </p:txBody>
      </p:sp>
      <p:sp>
        <p:nvSpPr>
          <p:cNvPr id="13" name="Текст 7">
            <a:extLst>
              <a:ext uri="{FF2B5EF4-FFF2-40B4-BE49-F238E27FC236}">
                <a16:creationId xmlns:a16="http://schemas.microsoft.com/office/drawing/2014/main" id="{8EDE3255-D331-473E-9F80-45DF45BC78A0}"/>
              </a:ext>
            </a:extLst>
          </p:cNvPr>
          <p:cNvSpPr>
            <a:spLocks noGrp="1"/>
          </p:cNvSpPr>
          <p:nvPr>
            <p:ph type="body" sz="quarter" idx="17"/>
          </p:nvPr>
        </p:nvSpPr>
        <p:spPr>
          <a:xfrm>
            <a:off x="8124820" y="4942103"/>
            <a:ext cx="3633788"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9">
            <a:extLst>
              <a:ext uri="{FF2B5EF4-FFF2-40B4-BE49-F238E27FC236}">
                <a16:creationId xmlns:a16="http://schemas.microsoft.com/office/drawing/2014/main" id="{988FBD5B-1F8B-4DA1-9167-A98867F784DD}"/>
              </a:ext>
            </a:extLst>
          </p:cNvPr>
          <p:cNvSpPr>
            <a:spLocks noGrp="1"/>
          </p:cNvSpPr>
          <p:nvPr>
            <p:ph type="pic" sz="quarter" idx="18"/>
          </p:nvPr>
        </p:nvSpPr>
        <p:spPr>
          <a:xfrm>
            <a:off x="8124824" y="1971675"/>
            <a:ext cx="3633784" cy="2733675"/>
          </a:xfrm>
          <a:solidFill>
            <a:schemeClr val="bg2"/>
          </a:solidFill>
        </p:spPr>
        <p:txBody>
          <a:bodyPr>
            <a:noAutofit/>
          </a:bodyPr>
          <a:lstStyle/>
          <a:p>
            <a:endParaRPr lang="ru-RU"/>
          </a:p>
        </p:txBody>
      </p:sp>
    </p:spTree>
    <p:extLst>
      <p:ext uri="{BB962C8B-B14F-4D97-AF65-F5344CB8AC3E}">
        <p14:creationId xmlns:p14="http://schemas.microsoft.com/office/powerpoint/2010/main" val="2409094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екст и широкое изображение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3">
            <a:extLst>
              <a:ext uri="{FF2B5EF4-FFF2-40B4-BE49-F238E27FC236}">
                <a16:creationId xmlns:a16="http://schemas.microsoft.com/office/drawing/2014/main" id="{A0A68313-7CA3-4A32-A17E-CB916613E00F}"/>
              </a:ext>
            </a:extLst>
          </p:cNvPr>
          <p:cNvSpPr>
            <a:spLocks noGrp="1"/>
          </p:cNvSpPr>
          <p:nvPr>
            <p:ph type="pic" sz="quarter" idx="15"/>
          </p:nvPr>
        </p:nvSpPr>
        <p:spPr>
          <a:xfrm>
            <a:off x="433388" y="3990975"/>
            <a:ext cx="11325225" cy="2435225"/>
          </a:xfrm>
          <a:solidFill>
            <a:schemeClr val="bg2"/>
          </a:solidFill>
        </p:spPr>
        <p:txBody>
          <a:bodyPr/>
          <a:lstStyle/>
          <a:p>
            <a:endParaRPr lang="ru-RU"/>
          </a:p>
        </p:txBody>
      </p:sp>
    </p:spTree>
    <p:extLst>
      <p:ext uri="{BB962C8B-B14F-4D97-AF65-F5344CB8AC3E}">
        <p14:creationId xmlns:p14="http://schemas.microsoft.com/office/powerpoint/2010/main" val="28165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екст и диаграммы">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4591050"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6203950" y="1971675"/>
            <a:ext cx="2674938" cy="4452938"/>
          </a:xfrm>
          <a:solidFill>
            <a:schemeClr val="bg2"/>
          </a:solidFill>
        </p:spPr>
        <p:txBody>
          <a:bodyPr>
            <a:noAutofit/>
          </a:bodyPr>
          <a:lstStyle/>
          <a:p>
            <a:endParaRPr lang="ru-RU"/>
          </a:p>
        </p:txBody>
      </p:sp>
      <p:sp>
        <p:nvSpPr>
          <p:cNvPr id="9" name="Диаграмма 3">
            <a:extLst>
              <a:ext uri="{FF2B5EF4-FFF2-40B4-BE49-F238E27FC236}">
                <a16:creationId xmlns:a16="http://schemas.microsoft.com/office/drawing/2014/main" id="{167A4ACF-9947-4AF0-89F5-3536622AB2A3}"/>
              </a:ext>
            </a:extLst>
          </p:cNvPr>
          <p:cNvSpPr>
            <a:spLocks noGrp="1"/>
          </p:cNvSpPr>
          <p:nvPr>
            <p:ph type="chart" sz="quarter" idx="15"/>
          </p:nvPr>
        </p:nvSpPr>
        <p:spPr>
          <a:xfrm>
            <a:off x="9090025" y="1971675"/>
            <a:ext cx="2668586" cy="4452938"/>
          </a:xfrm>
          <a:solidFill>
            <a:schemeClr val="bg2"/>
          </a:solidFill>
        </p:spPr>
        <p:txBody>
          <a:bodyPr>
            <a:noAutofit/>
          </a:bodyPr>
          <a:lstStyle/>
          <a:p>
            <a:endParaRPr lang="ru-RU"/>
          </a:p>
        </p:txBody>
      </p:sp>
    </p:spTree>
    <p:extLst>
      <p:ext uri="{BB962C8B-B14F-4D97-AF65-F5344CB8AC3E}">
        <p14:creationId xmlns:p14="http://schemas.microsoft.com/office/powerpoint/2010/main" val="125708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екст и широк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3609975"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4279901" y="1971675"/>
            <a:ext cx="7478712" cy="4452938"/>
          </a:xfrm>
          <a:solidFill>
            <a:schemeClr val="bg2"/>
          </a:solidFill>
        </p:spPr>
        <p:txBody>
          <a:bodyPr>
            <a:noAutofit/>
          </a:bodyPr>
          <a:lstStyle/>
          <a:p>
            <a:endParaRPr lang="ru-RU"/>
          </a:p>
        </p:txBody>
      </p:sp>
    </p:spTree>
    <p:extLst>
      <p:ext uri="{BB962C8B-B14F-4D97-AF65-F5344CB8AC3E}">
        <p14:creationId xmlns:p14="http://schemas.microsoft.com/office/powerpoint/2010/main" val="381721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266541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317875" y="1971675"/>
            <a:ext cx="8440738" cy="4452938"/>
          </a:xfrm>
          <a:solidFill>
            <a:schemeClr val="bg2"/>
          </a:solidFill>
        </p:spPr>
        <p:txBody>
          <a:bodyPr>
            <a:noAutofit/>
          </a:bodyPr>
          <a:lstStyle/>
          <a:p>
            <a:endParaRPr lang="ru-RU"/>
          </a:p>
        </p:txBody>
      </p:sp>
    </p:spTree>
    <p:extLst>
      <p:ext uri="{BB962C8B-B14F-4D97-AF65-F5344CB8AC3E}">
        <p14:creationId xmlns:p14="http://schemas.microsoft.com/office/powerpoint/2010/main" val="85687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Широкая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1971675"/>
            <a:ext cx="11325226" cy="4452938"/>
          </a:xfrm>
          <a:solidFill>
            <a:schemeClr val="bg2"/>
          </a:solidFill>
        </p:spPr>
        <p:txBody>
          <a:bodyPr>
            <a:noAutofit/>
          </a:bodyPr>
          <a:lstStyle/>
          <a:p>
            <a:endParaRPr lang="ru-RU"/>
          </a:p>
        </p:txBody>
      </p:sp>
    </p:spTree>
    <p:extLst>
      <p:ext uri="{BB962C8B-B14F-4D97-AF65-F5344CB8AC3E}">
        <p14:creationId xmlns:p14="http://schemas.microsoft.com/office/powerpoint/2010/main" val="302092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екст и широкая таблица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4010025"/>
            <a:ext cx="11325226" cy="2414588"/>
          </a:xfrm>
          <a:solidFill>
            <a:schemeClr val="bg2"/>
          </a:solidFill>
        </p:spPr>
        <p:txBody>
          <a:bodyPr>
            <a:noAutofit/>
          </a:bodyPr>
          <a:lstStyle/>
          <a:p>
            <a:endParaRPr lang="ru-RU" dirty="0"/>
          </a:p>
        </p:txBody>
      </p:sp>
    </p:spTree>
    <p:extLst>
      <p:ext uri="{BB962C8B-B14F-4D97-AF65-F5344CB8AC3E}">
        <p14:creationId xmlns:p14="http://schemas.microsoft.com/office/powerpoint/2010/main" val="1589973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9" name="Рисунок 6">
            <a:extLst>
              <a:ext uri="{FF2B5EF4-FFF2-40B4-BE49-F238E27FC236}">
                <a16:creationId xmlns:a16="http://schemas.microsoft.com/office/drawing/2014/main" id="{2D09C9D3-356B-3846-94B4-E4F8438C6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251325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2">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D60555C7-2B73-3049-8C33-F281723F5299}"/>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2" name="Рисунок 6">
            <a:extLst>
              <a:ext uri="{FF2B5EF4-FFF2-40B4-BE49-F238E27FC236}">
                <a16:creationId xmlns:a16="http://schemas.microsoft.com/office/drawing/2014/main" id="{B34D0E2B-3A67-2B4B-B4DC-13F339FB5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77069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Обложка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37899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149720B7-F087-0D46-8716-D12F8DD56354}"/>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tx2"/>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2" name="Рисунок 6">
            <a:extLst>
              <a:ext uri="{FF2B5EF4-FFF2-40B4-BE49-F238E27FC236}">
                <a16:creationId xmlns:a16="http://schemas.microsoft.com/office/drawing/2014/main" id="{DF16A914-AF66-C045-9B76-8BF5E52935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21130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1" name="Рисунок 6">
            <a:extLst>
              <a:ext uri="{FF2B5EF4-FFF2-40B4-BE49-F238E27FC236}">
                <a16:creationId xmlns:a16="http://schemas.microsoft.com/office/drawing/2014/main" id="{1D350056-7D55-234D-9A03-20C0F8E9F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9723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2">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576F7CF3-5215-9E41-B00F-A2467B5A4064}"/>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C34E9FA-E708-6144-89C3-CDB66D4AF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84709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3">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D893A5DB-B2E0-3B4E-9B24-2C07CA7DBDEE}"/>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285BCAC-AE70-3F4C-A015-C62A1A4A8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50866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1">
    <p:bg>
      <p:bgPr>
        <a:gradFill>
          <a:gsLst>
            <a:gs pos="100000">
              <a:schemeClr val="accent2"/>
            </a:gs>
            <a:gs pos="0">
              <a:schemeClr val="accent1"/>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smtClean="0"/>
              <a:t>Источник / примечание</a:t>
            </a:r>
            <a:endParaRPr lang="ru-RU" dirty="0"/>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pPr/>
              <a:t>‹#›</a:t>
            </a:fld>
            <a:endParaRPr lang="ru-RU" dirty="0"/>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8B871CEC-3811-5343-8FD4-E15214D6F1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388" y="437814"/>
            <a:ext cx="1244021" cy="304679"/>
          </a:xfrm>
          <a:prstGeom prst="rect">
            <a:avLst/>
          </a:prstGeom>
        </p:spPr>
      </p:pic>
    </p:spTree>
    <p:extLst>
      <p:ext uri="{BB962C8B-B14F-4D97-AF65-F5344CB8AC3E}">
        <p14:creationId xmlns:p14="http://schemas.microsoft.com/office/powerpoint/2010/main" val="14053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2">
    <p:bg>
      <p:bgPr>
        <a:gradFill>
          <a:gsLst>
            <a:gs pos="100000">
              <a:schemeClr val="accent6"/>
            </a:gs>
            <a:gs pos="0">
              <a:schemeClr val="accent5"/>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smtClean="0"/>
              <a:t>Источник / примечание</a:t>
            </a:r>
            <a:endParaRPr lang="ru-RU" dirty="0"/>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pPr/>
              <a:t>‹#›</a:t>
            </a:fld>
            <a:endParaRPr lang="ru-RU" dirty="0"/>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38EFE22E-1DF4-C14C-9E2C-9B1D944171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388" y="437814"/>
            <a:ext cx="1244021" cy="304679"/>
          </a:xfrm>
          <a:prstGeom prst="rect">
            <a:avLst/>
          </a:prstGeom>
        </p:spPr>
      </p:pic>
    </p:spTree>
    <p:extLst>
      <p:ext uri="{BB962C8B-B14F-4D97-AF65-F5344CB8AC3E}">
        <p14:creationId xmlns:p14="http://schemas.microsoft.com/office/powerpoint/2010/main" val="235823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4743" y="3844925"/>
            <a:ext cx="5770563" cy="2636838"/>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Пункт приема корреспонденции: </a:t>
            </a:r>
          </a:p>
          <a:p>
            <a:pPr lvl="0"/>
            <a:r>
              <a:rPr lang="ru-RU" dirty="0"/>
              <a:t>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Спасибо </a:t>
            </a:r>
          </a:p>
          <a:p>
            <a:pPr lvl="0"/>
            <a:r>
              <a:rPr lang="ru-RU" dirty="0"/>
              <a:t>за внимание</a:t>
            </a:r>
          </a:p>
        </p:txBody>
      </p:sp>
      <p:pic>
        <p:nvPicPr>
          <p:cNvPr id="8" name="Рисунок 6">
            <a:extLst>
              <a:ext uri="{FF2B5EF4-FFF2-40B4-BE49-F238E27FC236}">
                <a16:creationId xmlns:a16="http://schemas.microsoft.com/office/drawing/2014/main" id="{8FCCF32E-0F6E-4544-A5DF-207C316A6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776464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33389" y="4178299"/>
            <a:ext cx="11325224" cy="2303463"/>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Служба по защите прав потребителей </a:t>
            </a:r>
          </a:p>
          <a:p>
            <a:pPr lvl="0"/>
            <a:r>
              <a:rPr lang="ru-RU" dirty="0"/>
              <a:t>финансовых услуг и миноритарных акционеров</a:t>
            </a:r>
          </a:p>
          <a:p>
            <a:pPr lvl="0"/>
            <a:r>
              <a:rPr lang="ru-RU" dirty="0"/>
              <a:t>Пункт приема корреспонденции: 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pic>
        <p:nvPicPr>
          <p:cNvPr id="7" name="Рисунок 6">
            <a:extLst>
              <a:ext uri="{FF2B5EF4-FFF2-40B4-BE49-F238E27FC236}">
                <a16:creationId xmlns:a16="http://schemas.microsoft.com/office/drawing/2014/main" id="{502FD43A-C81A-4B12-B731-C0200E4E9C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593537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06AED-C55C-42A1-9D93-DABC7ACD9700}"/>
              </a:ext>
            </a:extLst>
          </p:cNvPr>
          <p:cNvSpPr>
            <a:spLocks noGrp="1"/>
          </p:cNvSpPr>
          <p:nvPr>
            <p:ph type="title" hasCustomPrompt="1"/>
          </p:nvPr>
        </p:nvSpPr>
        <p:spPr/>
        <p:txBody>
          <a:bodyPr/>
          <a:lstStyle>
            <a:lvl1pPr>
              <a:defRPr/>
            </a:lvl1pPr>
          </a:lstStyle>
          <a:p>
            <a:r>
              <a:rPr lang="ru-RU" dirty="0"/>
              <a:t>Заголовок слайда</a:t>
            </a:r>
          </a:p>
        </p:txBody>
      </p:sp>
      <p:sp>
        <p:nvSpPr>
          <p:cNvPr id="6" name="Нижний колонтитул 5">
            <a:extLst>
              <a:ext uri="{FF2B5EF4-FFF2-40B4-BE49-F238E27FC236}">
                <a16:creationId xmlns:a16="http://schemas.microsoft.com/office/drawing/2014/main" id="{9320733C-B3C0-8B44-9B84-DF5A4FF50E9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prstClr val="black"/>
                </a:solidFill>
                <a:effectLst/>
                <a:uLnTx/>
                <a:uFillTx/>
                <a:latin typeface="Arial"/>
                <a:ea typeface="+mn-ea"/>
                <a:cs typeface="+mn-cs"/>
              </a:rPr>
              <a:t>Источник / примечание</a:t>
            </a: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Номер слайда 6">
            <a:extLst>
              <a:ext uri="{FF2B5EF4-FFF2-40B4-BE49-F238E27FC236}">
                <a16:creationId xmlns:a16="http://schemas.microsoft.com/office/drawing/2014/main" id="{0A98D72C-1644-2F4E-BF74-42DE3A6FC62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8525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233"/>
        <p:cNvGrpSpPr/>
        <p:nvPr/>
      </p:nvGrpSpPr>
      <p:grpSpPr>
        <a:xfrm>
          <a:off x="0" y="0"/>
          <a:ext cx="0" cy="0"/>
          <a:chOff x="0" y="0"/>
          <a:chExt cx="0" cy="0"/>
        </a:xfrm>
      </p:grpSpPr>
      <p:sp>
        <p:nvSpPr>
          <p:cNvPr id="234" name="Google Shape;234;p14"/>
          <p:cNvSpPr/>
          <p:nvPr/>
        </p:nvSpPr>
        <p:spPr>
          <a:xfrm rot="-3798042">
            <a:off x="8423636" y="2130009"/>
            <a:ext cx="8196507" cy="5042715"/>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5" name="Google Shape;235;p14"/>
          <p:cNvGrpSpPr/>
          <p:nvPr/>
        </p:nvGrpSpPr>
        <p:grpSpPr>
          <a:xfrm rot="10800000" flipH="1">
            <a:off x="6943122" y="-915440"/>
            <a:ext cx="2262349" cy="2251771"/>
            <a:chOff x="2414491" y="671177"/>
            <a:chExt cx="1830972" cy="1822411"/>
          </a:xfrm>
        </p:grpSpPr>
        <p:sp>
          <p:nvSpPr>
            <p:cNvPr id="236" name="Google Shape;236;p1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0" name="Google Shape;270;p14"/>
          <p:cNvSpPr/>
          <p:nvPr/>
        </p:nvSpPr>
        <p:spPr>
          <a:xfrm rot="5400000">
            <a:off x="-3011733" y="4239678"/>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2266405" flipH="1">
            <a:off x="9461364" y="2919351"/>
            <a:ext cx="2585104" cy="4407460"/>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4"/>
          <p:cNvSpPr txBox="1">
            <a:spLocks noGrp="1"/>
          </p:cNvSpPr>
          <p:nvPr>
            <p:ph type="subTitle" idx="1"/>
          </p:nvPr>
        </p:nvSpPr>
        <p:spPr>
          <a:xfrm>
            <a:off x="5365600" y="4913300"/>
            <a:ext cx="35592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14"/>
          <p:cNvSpPr txBox="1">
            <a:spLocks noGrp="1"/>
          </p:cNvSpPr>
          <p:nvPr>
            <p:ph type="subTitle" idx="2"/>
          </p:nvPr>
        </p:nvSpPr>
        <p:spPr>
          <a:xfrm>
            <a:off x="1255800" y="4913300"/>
            <a:ext cx="36020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4" name="Google Shape;274;p14"/>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5" name="Google Shape;275;p14">
            <a:hlinkClick r:id="" action="ppaction://noaction"/>
          </p:cNvPr>
          <p:cNvSpPr txBox="1">
            <a:spLocks noGrp="1"/>
          </p:cNvSpPr>
          <p:nvPr>
            <p:ph type="subTitle" idx="3"/>
          </p:nvPr>
        </p:nvSpPr>
        <p:spPr>
          <a:xfrm>
            <a:off x="1255800" y="2319033"/>
            <a:ext cx="36020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6" name="Google Shape;276;p14">
            <a:hlinkClick r:id="" action="ppaction://noaction"/>
          </p:cNvPr>
          <p:cNvSpPr txBox="1">
            <a:spLocks noGrp="1"/>
          </p:cNvSpPr>
          <p:nvPr>
            <p:ph type="subTitle" idx="4"/>
          </p:nvPr>
        </p:nvSpPr>
        <p:spPr>
          <a:xfrm>
            <a:off x="5365600" y="2319033"/>
            <a:ext cx="35592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7" name="Google Shape;277;p14">
            <a:hlinkClick r:id="" action="ppaction://noaction"/>
          </p:cNvPr>
          <p:cNvSpPr txBox="1">
            <a:spLocks noGrp="1"/>
          </p:cNvSpPr>
          <p:nvPr>
            <p:ph type="subTitle" idx="5"/>
          </p:nvPr>
        </p:nvSpPr>
        <p:spPr>
          <a:xfrm>
            <a:off x="1255800" y="4396099"/>
            <a:ext cx="36020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8" name="Google Shape;278;p14">
            <a:hlinkClick r:id="" action="ppaction://noaction"/>
          </p:cNvPr>
          <p:cNvSpPr txBox="1">
            <a:spLocks noGrp="1"/>
          </p:cNvSpPr>
          <p:nvPr>
            <p:ph type="subTitle" idx="6"/>
          </p:nvPr>
        </p:nvSpPr>
        <p:spPr>
          <a:xfrm>
            <a:off x="5365600" y="4396116"/>
            <a:ext cx="35592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endParaRPr/>
          </a:p>
        </p:txBody>
      </p:sp>
      <p:sp>
        <p:nvSpPr>
          <p:cNvPr id="279" name="Google Shape;279;p14"/>
          <p:cNvSpPr txBox="1">
            <a:spLocks noGrp="1"/>
          </p:cNvSpPr>
          <p:nvPr>
            <p:ph type="subTitle" idx="7"/>
          </p:nvPr>
        </p:nvSpPr>
        <p:spPr>
          <a:xfrm>
            <a:off x="1260867" y="2840000"/>
            <a:ext cx="36020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0" name="Google Shape;280;p14"/>
          <p:cNvSpPr txBox="1">
            <a:spLocks noGrp="1"/>
          </p:cNvSpPr>
          <p:nvPr>
            <p:ph type="subTitle" idx="8"/>
          </p:nvPr>
        </p:nvSpPr>
        <p:spPr>
          <a:xfrm>
            <a:off x="5370603" y="2840000"/>
            <a:ext cx="3559200" cy="788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133">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1" name="Google Shape;281;p14">
            <a:hlinkClick r:id="" action="ppaction://noaction"/>
          </p:cNvPr>
          <p:cNvSpPr txBox="1">
            <a:spLocks noGrp="1"/>
          </p:cNvSpPr>
          <p:nvPr>
            <p:ph type="title" idx="9" hasCustomPrompt="1"/>
          </p:nvPr>
        </p:nvSpPr>
        <p:spPr>
          <a:xfrm>
            <a:off x="1260867" y="181846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82" name="Google Shape;282;p14">
            <a:hlinkClick r:id="" action="ppaction://noaction"/>
          </p:cNvPr>
          <p:cNvSpPr txBox="1">
            <a:spLocks noGrp="1"/>
          </p:cNvSpPr>
          <p:nvPr>
            <p:ph type="title" idx="13" hasCustomPrompt="1"/>
          </p:nvPr>
        </p:nvSpPr>
        <p:spPr>
          <a:xfrm>
            <a:off x="5365600" y="181846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83" name="Google Shape;283;p14">
            <a:hlinkClick r:id="" action="ppaction://noaction"/>
          </p:cNvPr>
          <p:cNvSpPr txBox="1">
            <a:spLocks noGrp="1"/>
          </p:cNvSpPr>
          <p:nvPr>
            <p:ph type="title" idx="14" hasCustomPrompt="1"/>
          </p:nvPr>
        </p:nvSpPr>
        <p:spPr>
          <a:xfrm>
            <a:off x="1260867" y="389179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84" name="Google Shape;284;p14">
            <a:hlinkClick r:id="" action="ppaction://noaction"/>
          </p:cNvPr>
          <p:cNvSpPr txBox="1">
            <a:spLocks noGrp="1"/>
          </p:cNvSpPr>
          <p:nvPr>
            <p:ph type="title" idx="15" hasCustomPrompt="1"/>
          </p:nvPr>
        </p:nvSpPr>
        <p:spPr>
          <a:xfrm>
            <a:off x="5365600" y="3891797"/>
            <a:ext cx="1128000" cy="54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4400">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Tree>
    <p:extLst>
      <p:ext uri="{BB962C8B-B14F-4D97-AF65-F5344CB8AC3E}">
        <p14:creationId xmlns:p14="http://schemas.microsoft.com/office/powerpoint/2010/main" val="116491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Обложка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34CC37E1-89DB-F54C-A285-B011317DB0C4}"/>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2541985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00"/>
        <p:cNvGrpSpPr/>
        <p:nvPr/>
      </p:nvGrpSpPr>
      <p:grpSpPr>
        <a:xfrm>
          <a:off x="0" y="0"/>
          <a:ext cx="0" cy="0"/>
          <a:chOff x="0" y="0"/>
          <a:chExt cx="0" cy="0"/>
        </a:xfrm>
      </p:grpSpPr>
      <p:sp>
        <p:nvSpPr>
          <p:cNvPr id="501" name="Google Shape;501;p22"/>
          <p:cNvSpPr/>
          <p:nvPr/>
        </p:nvSpPr>
        <p:spPr>
          <a:xfrm rot="-1690000">
            <a:off x="6360070" y="4576270"/>
            <a:ext cx="5748177" cy="3536436"/>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2"/>
          <p:cNvSpPr/>
          <p:nvPr/>
        </p:nvSpPr>
        <p:spPr>
          <a:xfrm rot="-8976185">
            <a:off x="-1189638" y="927640"/>
            <a:ext cx="4281201" cy="426344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3" name="Google Shape;503;p22"/>
          <p:cNvGrpSpPr/>
          <p:nvPr/>
        </p:nvGrpSpPr>
        <p:grpSpPr>
          <a:xfrm>
            <a:off x="7226992" y="-1272792"/>
            <a:ext cx="3027913" cy="3013779"/>
            <a:chOff x="6762468" y="1386456"/>
            <a:chExt cx="2270935" cy="2260334"/>
          </a:xfrm>
        </p:grpSpPr>
        <p:sp>
          <p:nvSpPr>
            <p:cNvPr id="504" name="Google Shape;504;p22"/>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2"/>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2"/>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2"/>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2"/>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2"/>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2"/>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2"/>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2"/>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2"/>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2"/>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2"/>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2"/>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2"/>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2"/>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2"/>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2"/>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2"/>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2"/>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2"/>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2"/>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2"/>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2"/>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2"/>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2"/>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2"/>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2"/>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2"/>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2"/>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2"/>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2"/>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2"/>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2"/>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7" name="Google Shape;537;p22"/>
          <p:cNvSpPr txBox="1">
            <a:spLocks noGrp="1"/>
          </p:cNvSpPr>
          <p:nvPr>
            <p:ph type="title"/>
          </p:nvPr>
        </p:nvSpPr>
        <p:spPr>
          <a:xfrm>
            <a:off x="2092600" y="1536067"/>
            <a:ext cx="8006800" cy="2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800">
                <a:solidFill>
                  <a:schemeClr val="accent2"/>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38" name="Google Shape;538;p22"/>
          <p:cNvSpPr txBox="1">
            <a:spLocks noGrp="1"/>
          </p:cNvSpPr>
          <p:nvPr>
            <p:ph type="subTitle" idx="1"/>
          </p:nvPr>
        </p:nvSpPr>
        <p:spPr>
          <a:xfrm>
            <a:off x="2092600" y="3675133"/>
            <a:ext cx="80068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932307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80"/>
        <p:cNvGrpSpPr/>
        <p:nvPr/>
      </p:nvGrpSpPr>
      <p:grpSpPr>
        <a:xfrm>
          <a:off x="0" y="0"/>
          <a:ext cx="0" cy="0"/>
          <a:chOff x="0" y="0"/>
          <a:chExt cx="0" cy="0"/>
        </a:xfrm>
      </p:grpSpPr>
      <p:sp>
        <p:nvSpPr>
          <p:cNvPr id="1081" name="Google Shape;1081;p41"/>
          <p:cNvSpPr/>
          <p:nvPr/>
        </p:nvSpPr>
        <p:spPr>
          <a:xfrm>
            <a:off x="5983667" y="969970"/>
            <a:ext cx="8746647" cy="6981708"/>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41"/>
          <p:cNvSpPr/>
          <p:nvPr/>
        </p:nvSpPr>
        <p:spPr>
          <a:xfrm rot="5400000">
            <a:off x="-3418166" y="1501311"/>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41"/>
          <p:cNvSpPr/>
          <p:nvPr/>
        </p:nvSpPr>
        <p:spPr>
          <a:xfrm rot="-7977677">
            <a:off x="847194" y="-397841"/>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41"/>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85" name="Google Shape;1085;p41"/>
          <p:cNvSpPr txBox="1">
            <a:spLocks noGrp="1"/>
          </p:cNvSpPr>
          <p:nvPr>
            <p:ph type="subTitle" idx="1"/>
          </p:nvPr>
        </p:nvSpPr>
        <p:spPr>
          <a:xfrm>
            <a:off x="14590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6" name="Google Shape;1086;p41"/>
          <p:cNvSpPr txBox="1">
            <a:spLocks noGrp="1"/>
          </p:cNvSpPr>
          <p:nvPr>
            <p:ph type="subTitle" idx="2"/>
          </p:nvPr>
        </p:nvSpPr>
        <p:spPr>
          <a:xfrm>
            <a:off x="46508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7" name="Google Shape;1087;p41"/>
          <p:cNvSpPr txBox="1">
            <a:spLocks noGrp="1"/>
          </p:cNvSpPr>
          <p:nvPr>
            <p:ph type="subTitle" idx="3"/>
          </p:nvPr>
        </p:nvSpPr>
        <p:spPr>
          <a:xfrm>
            <a:off x="14590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41"/>
          <p:cNvSpPr txBox="1">
            <a:spLocks noGrp="1"/>
          </p:cNvSpPr>
          <p:nvPr>
            <p:ph type="subTitle" idx="4"/>
          </p:nvPr>
        </p:nvSpPr>
        <p:spPr>
          <a:xfrm>
            <a:off x="46508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9" name="Google Shape;1089;p41"/>
          <p:cNvSpPr txBox="1">
            <a:spLocks noGrp="1"/>
          </p:cNvSpPr>
          <p:nvPr>
            <p:ph type="subTitle" idx="5"/>
          </p:nvPr>
        </p:nvSpPr>
        <p:spPr>
          <a:xfrm>
            <a:off x="78426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0" name="Google Shape;1090;p41"/>
          <p:cNvSpPr txBox="1">
            <a:spLocks noGrp="1"/>
          </p:cNvSpPr>
          <p:nvPr>
            <p:ph type="subTitle" idx="6"/>
          </p:nvPr>
        </p:nvSpPr>
        <p:spPr>
          <a:xfrm>
            <a:off x="78426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1" name="Google Shape;1091;p41"/>
          <p:cNvSpPr txBox="1">
            <a:spLocks noGrp="1"/>
          </p:cNvSpPr>
          <p:nvPr>
            <p:ph type="subTitle" idx="7"/>
          </p:nvPr>
        </p:nvSpPr>
        <p:spPr>
          <a:xfrm>
            <a:off x="14590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2" name="Google Shape;1092;p41"/>
          <p:cNvSpPr txBox="1">
            <a:spLocks noGrp="1"/>
          </p:cNvSpPr>
          <p:nvPr>
            <p:ph type="subTitle" idx="8"/>
          </p:nvPr>
        </p:nvSpPr>
        <p:spPr>
          <a:xfrm>
            <a:off x="46508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3" name="Google Shape;1093;p41"/>
          <p:cNvSpPr txBox="1">
            <a:spLocks noGrp="1"/>
          </p:cNvSpPr>
          <p:nvPr>
            <p:ph type="subTitle" idx="9"/>
          </p:nvPr>
        </p:nvSpPr>
        <p:spPr>
          <a:xfrm>
            <a:off x="14590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4" name="Google Shape;1094;p41"/>
          <p:cNvSpPr txBox="1">
            <a:spLocks noGrp="1"/>
          </p:cNvSpPr>
          <p:nvPr>
            <p:ph type="subTitle" idx="13"/>
          </p:nvPr>
        </p:nvSpPr>
        <p:spPr>
          <a:xfrm>
            <a:off x="46508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5" name="Google Shape;1095;p41"/>
          <p:cNvSpPr txBox="1">
            <a:spLocks noGrp="1"/>
          </p:cNvSpPr>
          <p:nvPr>
            <p:ph type="subTitle" idx="14"/>
          </p:nvPr>
        </p:nvSpPr>
        <p:spPr>
          <a:xfrm>
            <a:off x="78426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6" name="Google Shape;1096;p41"/>
          <p:cNvSpPr txBox="1">
            <a:spLocks noGrp="1"/>
          </p:cNvSpPr>
          <p:nvPr>
            <p:ph type="subTitle" idx="15"/>
          </p:nvPr>
        </p:nvSpPr>
        <p:spPr>
          <a:xfrm>
            <a:off x="78426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830298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201"/>
        <p:cNvGrpSpPr/>
        <p:nvPr/>
      </p:nvGrpSpPr>
      <p:grpSpPr>
        <a:xfrm>
          <a:off x="0" y="0"/>
          <a:ext cx="0" cy="0"/>
          <a:chOff x="0" y="0"/>
          <a:chExt cx="0" cy="0"/>
        </a:xfrm>
      </p:grpSpPr>
      <p:sp>
        <p:nvSpPr>
          <p:cNvPr id="1202" name="Google Shape;1202;p47"/>
          <p:cNvSpPr/>
          <p:nvPr/>
        </p:nvSpPr>
        <p:spPr>
          <a:xfrm rot="5575585">
            <a:off x="-2579049" y="-1292336"/>
            <a:ext cx="5915673" cy="495232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3" name="Google Shape;1203;p47"/>
          <p:cNvSpPr/>
          <p:nvPr/>
        </p:nvSpPr>
        <p:spPr>
          <a:xfrm>
            <a:off x="6628603" y="1183832"/>
            <a:ext cx="7322907" cy="49189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4" name="Google Shape;1204;p47"/>
          <p:cNvSpPr/>
          <p:nvPr/>
        </p:nvSpPr>
        <p:spPr>
          <a:xfrm rot="-7977666">
            <a:off x="5272040" y="6208043"/>
            <a:ext cx="1644441" cy="15778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5" name="Google Shape;1205;p47"/>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834100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8947111" y="1771992"/>
            <a:ext cx="3167200" cy="3167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8470192" y="810375"/>
            <a:ext cx="3027913" cy="3013779"/>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3"/>
          <p:cNvSpPr/>
          <p:nvPr/>
        </p:nvSpPr>
        <p:spPr>
          <a:xfrm rot="8100000">
            <a:off x="536166" y="-1247022"/>
            <a:ext cx="2585125" cy="440749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855367" y="3926702"/>
            <a:ext cx="1946715" cy="2542436"/>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3">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0" name="Google Shape;90;p3"/>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3843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Обложка 4">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868D1A79-0555-C24E-AC19-8597029C75B0}"/>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328593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Обложка 5">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20E5DCE5-DCC6-9D49-9FD7-9D01D8772A13}"/>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375105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Обложка 6">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44477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Tree>
    <p:extLst>
      <p:ext uri="{BB962C8B-B14F-4D97-AF65-F5344CB8AC3E}">
        <p14:creationId xmlns:p14="http://schemas.microsoft.com/office/powerpoint/2010/main" val="37018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зисы в 4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7">
            <a:extLst>
              <a:ext uri="{FF2B5EF4-FFF2-40B4-BE49-F238E27FC236}">
                <a16:creationId xmlns:a16="http://schemas.microsoft.com/office/drawing/2014/main" id="{19A166C2-0FC5-4C62-B1C8-A2E9D3DA35D5}"/>
              </a:ext>
            </a:extLst>
          </p:cNvPr>
          <p:cNvSpPr>
            <a:spLocks noGrp="1"/>
          </p:cNvSpPr>
          <p:nvPr>
            <p:ph type="body" sz="quarter" idx="14"/>
          </p:nvPr>
        </p:nvSpPr>
        <p:spPr>
          <a:xfrm>
            <a:off x="3317875"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Текст 7">
            <a:extLst>
              <a:ext uri="{FF2B5EF4-FFF2-40B4-BE49-F238E27FC236}">
                <a16:creationId xmlns:a16="http://schemas.microsoft.com/office/drawing/2014/main" id="{7DF90D02-C38A-4C8E-BE27-B09AFCC1C4C3}"/>
              </a:ext>
            </a:extLst>
          </p:cNvPr>
          <p:cNvSpPr>
            <a:spLocks noGrp="1"/>
          </p:cNvSpPr>
          <p:nvPr>
            <p:ph type="body" sz="quarter" idx="15"/>
          </p:nvPr>
        </p:nvSpPr>
        <p:spPr>
          <a:xfrm>
            <a:off x="6203950"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7">
            <a:extLst>
              <a:ext uri="{FF2B5EF4-FFF2-40B4-BE49-F238E27FC236}">
                <a16:creationId xmlns:a16="http://schemas.microsoft.com/office/drawing/2014/main" id="{FDC2D01E-6E23-46AF-88FD-5810F4C0FE17}"/>
              </a:ext>
            </a:extLst>
          </p:cNvPr>
          <p:cNvSpPr>
            <a:spLocks noGrp="1"/>
          </p:cNvSpPr>
          <p:nvPr>
            <p:ph type="body" sz="quarter" idx="16"/>
          </p:nvPr>
        </p:nvSpPr>
        <p:spPr>
          <a:xfrm>
            <a:off x="9090025"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8" name="Текст 7">
            <a:extLst>
              <a:ext uri="{FF2B5EF4-FFF2-40B4-BE49-F238E27FC236}">
                <a16:creationId xmlns:a16="http://schemas.microsoft.com/office/drawing/2014/main" id="{8CD2E874-F798-449B-AF52-6E5199286590}"/>
              </a:ext>
            </a:extLst>
          </p:cNvPr>
          <p:cNvSpPr>
            <a:spLocks noGrp="1"/>
          </p:cNvSpPr>
          <p:nvPr>
            <p:ph type="body" sz="quarter" idx="17"/>
          </p:nvPr>
        </p:nvSpPr>
        <p:spPr>
          <a:xfrm>
            <a:off x="433388"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9" name="Текст 7">
            <a:extLst>
              <a:ext uri="{FF2B5EF4-FFF2-40B4-BE49-F238E27FC236}">
                <a16:creationId xmlns:a16="http://schemas.microsoft.com/office/drawing/2014/main" id="{8D8FCC09-FB67-4021-814D-A90AB3AA440A}"/>
              </a:ext>
            </a:extLst>
          </p:cNvPr>
          <p:cNvSpPr>
            <a:spLocks noGrp="1"/>
          </p:cNvSpPr>
          <p:nvPr>
            <p:ph type="body" sz="quarter" idx="18"/>
          </p:nvPr>
        </p:nvSpPr>
        <p:spPr>
          <a:xfrm>
            <a:off x="3317875"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0" name="Текст 7">
            <a:extLst>
              <a:ext uri="{FF2B5EF4-FFF2-40B4-BE49-F238E27FC236}">
                <a16:creationId xmlns:a16="http://schemas.microsoft.com/office/drawing/2014/main" id="{F12346B4-8A43-495A-AB40-34684AAD887E}"/>
              </a:ext>
            </a:extLst>
          </p:cNvPr>
          <p:cNvSpPr>
            <a:spLocks noGrp="1"/>
          </p:cNvSpPr>
          <p:nvPr>
            <p:ph type="body" sz="quarter" idx="19"/>
          </p:nvPr>
        </p:nvSpPr>
        <p:spPr>
          <a:xfrm>
            <a:off x="6203950"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7">
            <a:extLst>
              <a:ext uri="{FF2B5EF4-FFF2-40B4-BE49-F238E27FC236}">
                <a16:creationId xmlns:a16="http://schemas.microsoft.com/office/drawing/2014/main" id="{5159B785-97A0-4186-AABD-4FE1A5BAF4B6}"/>
              </a:ext>
            </a:extLst>
          </p:cNvPr>
          <p:cNvSpPr>
            <a:spLocks noGrp="1"/>
          </p:cNvSpPr>
          <p:nvPr>
            <p:ph type="body" sz="quarter" idx="20"/>
          </p:nvPr>
        </p:nvSpPr>
        <p:spPr>
          <a:xfrm>
            <a:off x="9090025"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09053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t>Источник / примечание</a:t>
            </a:r>
            <a:endParaRPr lang="ru-RU"/>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t>‹#›</a:t>
            </a:fld>
            <a:endParaRPr lang="ru-RU"/>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555466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6203951" y="1971675"/>
            <a:ext cx="5554659" cy="4452938"/>
          </a:xfrm>
          <a:solidFill>
            <a:schemeClr val="bg2"/>
          </a:solidFill>
        </p:spPr>
        <p:txBody>
          <a:bodyPr/>
          <a:lstStyle/>
          <a:p>
            <a:endParaRPr lang="ru-RU"/>
          </a:p>
        </p:txBody>
      </p:sp>
    </p:spTree>
    <p:extLst>
      <p:ext uri="{BB962C8B-B14F-4D97-AF65-F5344CB8AC3E}">
        <p14:creationId xmlns:p14="http://schemas.microsoft.com/office/powerpoint/2010/main" val="6651939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F56CF-2AEF-4193-83AF-48D8AA396BAD}"/>
              </a:ext>
            </a:extLst>
          </p:cNvPr>
          <p:cNvSpPr>
            <a:spLocks noGrp="1"/>
          </p:cNvSpPr>
          <p:nvPr>
            <p:ph type="title"/>
          </p:nvPr>
        </p:nvSpPr>
        <p:spPr>
          <a:xfrm>
            <a:off x="433387" y="1107506"/>
            <a:ext cx="11325225" cy="606994"/>
          </a:xfrm>
          <a:prstGeom prst="rect">
            <a:avLst/>
          </a:prstGeom>
        </p:spPr>
        <p:txBody>
          <a:bodyPr vert="horz" lIns="0" tIns="0" rIns="0" bIns="0" rtlCol="0" anchor="t"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8DEABFE4-ED0F-4CD1-9EC3-8D558C175CE6}"/>
              </a:ext>
            </a:extLst>
          </p:cNvPr>
          <p:cNvSpPr>
            <a:spLocks noGrp="1"/>
          </p:cNvSpPr>
          <p:nvPr>
            <p:ph type="body" idx="1"/>
          </p:nvPr>
        </p:nvSpPr>
        <p:spPr>
          <a:xfrm>
            <a:off x="438153" y="1975652"/>
            <a:ext cx="11320460" cy="2761445"/>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a:extLst>
              <a:ext uri="{FF2B5EF4-FFF2-40B4-BE49-F238E27FC236}">
                <a16:creationId xmlns:a16="http://schemas.microsoft.com/office/drawing/2014/main" id="{795DE65F-AEC4-42F8-AE14-6CFCF7F12CD5}"/>
              </a:ext>
            </a:extLst>
          </p:cNvPr>
          <p:cNvSpPr>
            <a:spLocks noGrp="1"/>
          </p:cNvSpPr>
          <p:nvPr>
            <p:ph type="ftr" sz="quarter" idx="3"/>
          </p:nvPr>
        </p:nvSpPr>
        <p:spPr>
          <a:xfrm>
            <a:off x="2357438" y="431800"/>
            <a:ext cx="8439150" cy="324001"/>
          </a:xfrm>
          <a:prstGeom prst="rect">
            <a:avLst/>
          </a:prstGeom>
        </p:spPr>
        <p:txBody>
          <a:bodyPr vert="horz" lIns="0" tIns="0" rIns="0" bIns="0" rtlCol="0" anchor="ctr"/>
          <a:lstStyle>
            <a:lvl1pPr algn="l">
              <a:defRPr sz="1200">
                <a:solidFill>
                  <a:schemeClr val="tx2"/>
                </a:solidFill>
                <a:latin typeface="Arial" panose="020B0604020202020204" pitchFamily="34" charset="0"/>
                <a:cs typeface="Arial" panose="020B0604020202020204" pitchFamily="34" charset="0"/>
              </a:defRPr>
            </a:lvl1pPr>
          </a:lstStyle>
          <a:p>
            <a:r>
              <a:rPr lang="ru-RU" smtClean="0"/>
              <a:t>Источник / примечание</a:t>
            </a:r>
            <a:endParaRPr lang="ru-RU" dirty="0"/>
          </a:p>
        </p:txBody>
      </p:sp>
      <p:sp>
        <p:nvSpPr>
          <p:cNvPr id="6" name="Номер слайда 5">
            <a:extLst>
              <a:ext uri="{FF2B5EF4-FFF2-40B4-BE49-F238E27FC236}">
                <a16:creationId xmlns:a16="http://schemas.microsoft.com/office/drawing/2014/main" id="{758F2AC6-6672-44E2-A8A9-32EB81226948}"/>
              </a:ext>
            </a:extLst>
          </p:cNvPr>
          <p:cNvSpPr>
            <a:spLocks noGrp="1"/>
          </p:cNvSpPr>
          <p:nvPr>
            <p:ph type="sldNum" sz="quarter" idx="4"/>
          </p:nvPr>
        </p:nvSpPr>
        <p:spPr>
          <a:xfrm>
            <a:off x="11014074" y="431801"/>
            <a:ext cx="744537" cy="324000"/>
          </a:xfrm>
          <a:prstGeom prst="rect">
            <a:avLst/>
          </a:prstGeom>
        </p:spPr>
        <p:txBody>
          <a:bodyPr vert="horz" lIns="0" tIns="0" rIns="0" bIns="0" rtlCol="0" anchor="ctr"/>
          <a:lstStyle>
            <a:lvl1pPr algn="r">
              <a:defRPr sz="1600" b="1">
                <a:solidFill>
                  <a:schemeClr val="tx2"/>
                </a:solidFill>
                <a:latin typeface="Arial" panose="020B0604020202020204" pitchFamily="34" charset="0"/>
                <a:cs typeface="Arial" panose="020B0604020202020204" pitchFamily="34" charset="0"/>
              </a:defRPr>
            </a:lvl1pPr>
          </a:lstStyle>
          <a:p>
            <a:fld id="{10AA99AE-6A35-4C1E-8082-A4A87B5CA521}" type="slidenum">
              <a:rPr lang="ru-RU" smtClean="0"/>
              <a:pPr/>
              <a:t>‹#›</a:t>
            </a:fld>
            <a:endParaRPr lang="ru-RU" dirty="0"/>
          </a:p>
        </p:txBody>
      </p:sp>
      <p:cxnSp>
        <p:nvCxnSpPr>
          <p:cNvPr id="22" name="Прямая соединительная линия 21">
            <a:extLst>
              <a:ext uri="{FF2B5EF4-FFF2-40B4-BE49-F238E27FC236}">
                <a16:creationId xmlns:a16="http://schemas.microsoft.com/office/drawing/2014/main" id="{1CB045B0-C148-4BCB-A129-CADC19CDA1E7}"/>
              </a:ext>
            </a:extLst>
          </p:cNvPr>
          <p:cNvCxnSpPr/>
          <p:nvPr userDrawn="1"/>
        </p:nvCxnSpPr>
        <p:spPr>
          <a:xfrm>
            <a:off x="433388" y="866775"/>
            <a:ext cx="1132522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D8C4910-12A5-47A1-A219-F6CDF997B2A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33388" y="437814"/>
            <a:ext cx="1237966" cy="304679"/>
          </a:xfrm>
          <a:prstGeom prst="rect">
            <a:avLst/>
          </a:prstGeom>
        </p:spPr>
      </p:pic>
    </p:spTree>
    <p:extLst>
      <p:ext uri="{BB962C8B-B14F-4D97-AF65-F5344CB8AC3E}">
        <p14:creationId xmlns:p14="http://schemas.microsoft.com/office/powerpoint/2010/main" val="3248940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71" r:id="rId5"/>
    <p:sldLayoutId id="2147483672" r:id="rId6"/>
    <p:sldLayoutId id="2147483658" r:id="rId7"/>
    <p:sldLayoutId id="2147483657" r:id="rId8"/>
    <p:sldLayoutId id="2147483650" r:id="rId9"/>
    <p:sldLayoutId id="2147483651" r:id="rId10"/>
    <p:sldLayoutId id="2147483652" r:id="rId11"/>
    <p:sldLayoutId id="2147483669" r:id="rId12"/>
    <p:sldLayoutId id="2147483653" r:id="rId13"/>
    <p:sldLayoutId id="2147483654" r:id="rId14"/>
    <p:sldLayoutId id="2147483655" r:id="rId15"/>
    <p:sldLayoutId id="2147483656" r:id="rId16"/>
    <p:sldLayoutId id="2147483668" r:id="rId17"/>
    <p:sldLayoutId id="2147483662" r:id="rId18"/>
    <p:sldLayoutId id="2147483673" r:id="rId19"/>
    <p:sldLayoutId id="2147483674" r:id="rId20"/>
    <p:sldLayoutId id="2147483663" r:id="rId21"/>
    <p:sldLayoutId id="2147483675" r:id="rId22"/>
    <p:sldLayoutId id="2147483676" r:id="rId23"/>
    <p:sldLayoutId id="2147483666" r:id="rId24"/>
    <p:sldLayoutId id="2147483667" r:id="rId25"/>
    <p:sldLayoutId id="2147483664" r:id="rId26"/>
    <p:sldLayoutId id="2147483665" r:id="rId27"/>
    <p:sldLayoutId id="2147483677" r:id="rId28"/>
    <p:sldLayoutId id="2147483678" r:id="rId29"/>
    <p:sldLayoutId id="2147483679" r:id="rId30"/>
    <p:sldLayoutId id="2147483680" r:id="rId31"/>
    <p:sldLayoutId id="2147483681" r:id="rId32"/>
    <p:sldLayoutId id="2147483682" r:id="rId33"/>
  </p:sldLayoutIdLst>
  <p:hf hdr="0" ftr="0" dt="0"/>
  <p:txStyles>
    <p:title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7">
          <p15:clr>
            <a:srgbClr val="F26B43"/>
          </p15:clr>
        </p15:guide>
        <p15:guide id="2" pos="7407">
          <p15:clr>
            <a:srgbClr val="F26B43"/>
          </p15:clr>
        </p15:guide>
        <p15:guide id="3" pos="273">
          <p15:clr>
            <a:srgbClr val="F26B43"/>
          </p15:clr>
        </p15:guide>
        <p15:guide id="4" orient="horz" pos="272">
          <p15:clr>
            <a:srgbClr val="F26B43"/>
          </p15:clr>
        </p15:guide>
        <p15:guide id="5" pos="879">
          <p15:clr>
            <a:srgbClr val="F26B43"/>
          </p15:clr>
        </p15:guide>
        <p15:guide id="6" pos="741">
          <p15:clr>
            <a:srgbClr val="F26B43"/>
          </p15:clr>
        </p15:guide>
        <p15:guide id="7" pos="1368">
          <p15:clr>
            <a:srgbClr val="F26B43"/>
          </p15:clr>
        </p15:guide>
        <p15:guide id="8" pos="1485">
          <p15:clr>
            <a:srgbClr val="F26B43"/>
          </p15:clr>
        </p15:guide>
        <p15:guide id="9" pos="1952">
          <p15:clr>
            <a:srgbClr val="F26B43"/>
          </p15:clr>
        </p15:guide>
        <p15:guide id="10" pos="2090">
          <p15:clr>
            <a:srgbClr val="F26B43"/>
          </p15:clr>
        </p15:guide>
        <p15:guide id="11" pos="2547">
          <p15:clr>
            <a:srgbClr val="F26B43"/>
          </p15:clr>
        </p15:guide>
        <p15:guide id="12" pos="2696">
          <p15:clr>
            <a:srgbClr val="F26B43"/>
          </p15:clr>
        </p15:guide>
        <p15:guide id="13" pos="3165">
          <p15:clr>
            <a:srgbClr val="F26B43"/>
          </p15:clr>
        </p15:guide>
        <p15:guide id="14" pos="3300">
          <p15:clr>
            <a:srgbClr val="F26B43"/>
          </p15:clr>
        </p15:guide>
        <p15:guide id="15" pos="3772">
          <p15:clr>
            <a:srgbClr val="F26B43"/>
          </p15:clr>
        </p15:guide>
        <p15:guide id="16" pos="3908">
          <p15:clr>
            <a:srgbClr val="F26B43"/>
          </p15:clr>
        </p15:guide>
        <p15:guide id="17" pos="4377">
          <p15:clr>
            <a:srgbClr val="F26B43"/>
          </p15:clr>
        </p15:guide>
        <p15:guide id="18" pos="4512">
          <p15:clr>
            <a:srgbClr val="F26B43"/>
          </p15:clr>
        </p15:guide>
        <p15:guide id="19" pos="4985">
          <p15:clr>
            <a:srgbClr val="F26B43"/>
          </p15:clr>
        </p15:guide>
        <p15:guide id="20" pos="5118">
          <p15:clr>
            <a:srgbClr val="F26B43"/>
          </p15:clr>
        </p15:guide>
        <p15:guide id="21" pos="5589">
          <p15:clr>
            <a:srgbClr val="F26B43"/>
          </p15:clr>
        </p15:guide>
        <p15:guide id="22" pos="5726">
          <p15:clr>
            <a:srgbClr val="F26B43"/>
          </p15:clr>
        </p15:guide>
        <p15:guide id="23" pos="6195">
          <p15:clr>
            <a:srgbClr val="F26B43"/>
          </p15:clr>
        </p15:guide>
        <p15:guide id="24" pos="6332">
          <p15:clr>
            <a:srgbClr val="F26B43"/>
          </p15:clr>
        </p15:guide>
        <p15:guide id="25" pos="6801">
          <p15:clr>
            <a:srgbClr val="F26B43"/>
          </p15:clr>
        </p15:guide>
        <p15:guide id="26" pos="6938">
          <p15:clr>
            <a:srgbClr val="F26B43"/>
          </p15:clr>
        </p15:guide>
        <p15:guide id="27" orient="horz" pos="2160">
          <p15:clr>
            <a:srgbClr val="F26B43"/>
          </p15:clr>
        </p15:guide>
        <p15:guide id="28" orient="horz" pos="696">
          <p15:clr>
            <a:srgbClr val="F26B43"/>
          </p15:clr>
        </p15:guide>
        <p15:guide id="29" orient="horz" pos="1242">
          <p15:clr>
            <a:srgbClr val="F26B43"/>
          </p15:clr>
        </p15:guide>
        <p15:guide id="30" orient="horz" pos="10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8.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8.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8.png"/><Relationship Id="rId7" Type="http://schemas.openxmlformats.org/officeDocument/2006/relationships/oleObject" Target="../embeddings/oleObject12.bin"/><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1.bin"/><Relationship Id="rId10" Type="http://schemas.openxmlformats.org/officeDocument/2006/relationships/image" Target="../media/image20.wmf"/><Relationship Id="rId4" Type="http://schemas.openxmlformats.org/officeDocument/2006/relationships/slide" Target="slide21.xml"/><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8.xml"/><Relationship Id="rId1" Type="http://schemas.openxmlformats.org/officeDocument/2006/relationships/vmlDrawing" Target="../drawings/vmlDrawing8.vml"/><Relationship Id="rId5" Type="http://schemas.openxmlformats.org/officeDocument/2006/relationships/slide" Target="slide4.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8.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8.wmf"/><Relationship Id="rId2" Type="http://schemas.openxmlformats.org/officeDocument/2006/relationships/slideLayout" Target="../slideLayouts/slideLayout28.xml"/><Relationship Id="rId1" Type="http://schemas.openxmlformats.org/officeDocument/2006/relationships/vmlDrawing" Target="../drawings/vmlDrawing10.vml"/><Relationship Id="rId6" Type="http://schemas.openxmlformats.org/officeDocument/2006/relationships/image" Target="../media/image25.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30.wmf"/><Relationship Id="rId2" Type="http://schemas.openxmlformats.org/officeDocument/2006/relationships/slideLayout" Target="../slideLayouts/slideLayout28.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 Id="rId9" Type="http://schemas.openxmlformats.org/officeDocument/2006/relationships/image" Target="../media/image3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8.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png"/><Relationship Id="rId7" Type="http://schemas.openxmlformats.org/officeDocument/2006/relationships/image" Target="../media/image13.wmf"/><Relationship Id="rId2" Type="http://schemas.openxmlformats.org/officeDocument/2006/relationships/slideLayout" Target="../slideLayouts/slideLayout28.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10" Type="http://schemas.openxmlformats.org/officeDocument/2006/relationships/slide" Target="slide21.xml"/><Relationship Id="rId4" Type="http://schemas.openxmlformats.org/officeDocument/2006/relationships/oleObject" Target="../embeddings/oleObject5.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698649A-7758-45EF-AF2D-2D0D63B9183B}"/>
              </a:ext>
            </a:extLst>
          </p:cNvPr>
          <p:cNvSpPr>
            <a:spLocks noGrp="1"/>
          </p:cNvSpPr>
          <p:nvPr>
            <p:ph type="body" sz="quarter" idx="10"/>
          </p:nvPr>
        </p:nvSpPr>
        <p:spPr>
          <a:xfrm>
            <a:off x="1176339" y="3797299"/>
            <a:ext cx="4062411" cy="2117725"/>
          </a:xfrm>
        </p:spPr>
        <p:txBody>
          <a:bodyPr/>
          <a:lstStyle/>
          <a:p>
            <a:r>
              <a:rPr lang="ru-RU" sz="2000" dirty="0"/>
              <a:t>Включение в Единый реестр инвестиционных </a:t>
            </a:r>
            <a:r>
              <a:rPr lang="ru-RU" sz="2000" dirty="0" smtClean="0"/>
              <a:t>советников (</a:t>
            </a:r>
            <a:r>
              <a:rPr lang="ru-RU" sz="2000" dirty="0"/>
              <a:t>ЕРИС)</a:t>
            </a:r>
            <a:r>
              <a:rPr lang="ru-RU" sz="2200" dirty="0" smtClean="0"/>
              <a:t> </a:t>
            </a:r>
          </a:p>
          <a:p>
            <a:endParaRPr lang="ru-RU" sz="2200" dirty="0" smtClean="0"/>
          </a:p>
          <a:p>
            <a:pPr>
              <a:lnSpc>
                <a:spcPct val="100000"/>
              </a:lnSpc>
            </a:pPr>
            <a:r>
              <a:rPr lang="ru-RU" sz="2200" dirty="0" smtClean="0"/>
              <a:t>Коробочное решение</a:t>
            </a:r>
            <a:endParaRPr lang="ru-RU" dirty="0"/>
          </a:p>
        </p:txBody>
      </p:sp>
      <p:sp>
        <p:nvSpPr>
          <p:cNvPr id="3" name="Текст 2">
            <a:extLst>
              <a:ext uri="{FF2B5EF4-FFF2-40B4-BE49-F238E27FC236}">
                <a16:creationId xmlns:a16="http://schemas.microsoft.com/office/drawing/2014/main" id="{C63B68B3-1134-454F-9198-1680EF4F7164}"/>
              </a:ext>
            </a:extLst>
          </p:cNvPr>
          <p:cNvSpPr>
            <a:spLocks noGrp="1"/>
          </p:cNvSpPr>
          <p:nvPr>
            <p:ph type="body" sz="quarter" idx="11"/>
          </p:nvPr>
        </p:nvSpPr>
        <p:spPr/>
        <p:txBody>
          <a:bodyPr/>
          <a:lstStyle/>
          <a:p>
            <a:r>
              <a:rPr lang="ru-RU" dirty="0" smtClean="0"/>
              <a:t>2025 </a:t>
            </a:r>
            <a:r>
              <a:rPr lang="ru-RU" dirty="0"/>
              <a:t>г.</a:t>
            </a:r>
          </a:p>
        </p:txBody>
      </p:sp>
    </p:spTree>
    <p:extLst>
      <p:ext uri="{BB962C8B-B14F-4D97-AF65-F5344CB8AC3E}">
        <p14:creationId xmlns:p14="http://schemas.microsoft.com/office/powerpoint/2010/main" val="3148501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Подготовка документов в отношении ИП и контролера</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2406512"/>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10" name="Прямоугольник 9"/>
          <p:cNvSpPr/>
          <p:nvPr/>
        </p:nvSpPr>
        <p:spPr>
          <a:xfrm>
            <a:off x="2590541" y="1590640"/>
            <a:ext cx="9144517" cy="4353115"/>
          </a:xfrm>
          <a:prstGeom prst="rect">
            <a:avLst/>
          </a:prstGeom>
        </p:spPr>
        <p:txBody>
          <a:bodyPr wrap="square">
            <a:spAutoFit/>
          </a:bodyPr>
          <a:lstStyle/>
          <a:p>
            <a:pPr marL="457200" lvl="0" algn="ctr" defTabSz="457200">
              <a:lnSpc>
                <a:spcPct val="107000"/>
              </a:lnSpc>
            </a:pPr>
            <a:endParaRPr lang="ru-RU" sz="500" dirty="0">
              <a:solidFill>
                <a:prstClr val="black"/>
              </a:solidFill>
              <a:latin typeface="Arial" panose="020B0604020202020204" pitchFamily="34" charset="0"/>
              <a:cs typeface="Arial" panose="020B0604020202020204" pitchFamily="34" charset="0"/>
            </a:endParaRPr>
          </a:p>
          <a:p>
            <a:pPr marL="107950" lvl="0" indent="-17463" algn="just" defTabSz="457200">
              <a:lnSpc>
                <a:spcPct val="107000"/>
              </a:lnSpc>
              <a:buFontTx/>
              <a:buAutoNum type="arabicPeriod"/>
            </a:pPr>
            <a:r>
              <a:rPr lang="ru-RU" sz="1200" dirty="0">
                <a:solidFill>
                  <a:prstClr val="black"/>
                </a:solidFill>
                <a:latin typeface="Arial" panose="020B0604020202020204" pitchFamily="34" charset="0"/>
                <a:cs typeface="Arial" panose="020B0604020202020204" pitchFamily="34" charset="0"/>
              </a:rPr>
              <a:t> Копия документа, удостоверяющего личность, в отношении каждого физического лица.</a:t>
            </a:r>
          </a:p>
          <a:p>
            <a:pPr marL="107950" lvl="0" indent="-17463" algn="just" defTabSz="457200">
              <a:lnSpc>
                <a:spcPct val="107000"/>
              </a:lnSpc>
              <a:buFontTx/>
              <a:buAutoNum type="arabicPeriod"/>
            </a:pPr>
            <a:endParaRPr lang="ru-RU" sz="400" dirty="0">
              <a:solidFill>
                <a:prstClr val="black"/>
              </a:solidFill>
              <a:latin typeface="Arial" panose="020B0604020202020204" pitchFamily="34" charset="0"/>
              <a:cs typeface="Arial" panose="020B0604020202020204" pitchFamily="34" charset="0"/>
            </a:endParaRPr>
          </a:p>
          <a:p>
            <a:pPr marL="108000" lvl="0" algn="just" defTabSz="457200">
              <a:lnSpc>
                <a:spcPct val="107000"/>
              </a:lnSpc>
              <a:tabLst>
                <a:tab pos="9151938" algn="l"/>
              </a:tabLst>
            </a:pPr>
            <a:r>
              <a:rPr lang="ru-RU" sz="1200" dirty="0">
                <a:solidFill>
                  <a:prstClr val="black"/>
                </a:solidFill>
                <a:latin typeface="Arial" panose="020B0604020202020204" pitchFamily="34" charset="0"/>
                <a:cs typeface="Arial" panose="020B0604020202020204" pitchFamily="34" charset="0"/>
              </a:rPr>
              <a:t>2. Копии документов, содержащих сведения об осуществлении трудовой деятельности, в том числе по совместительству, </a:t>
            </a:r>
            <a:r>
              <a:rPr lang="ru-RU" sz="1200" dirty="0" smtClean="0">
                <a:solidFill>
                  <a:prstClr val="black"/>
                </a:solidFill>
                <a:latin typeface="Arial" panose="020B0604020202020204" pitchFamily="34" charset="0"/>
                <a:cs typeface="Arial" panose="020B0604020202020204" pitchFamily="34" charset="0"/>
              </a:rPr>
              <a:t>в </a:t>
            </a:r>
            <a:r>
              <a:rPr lang="ru-RU" sz="1200" dirty="0">
                <a:solidFill>
                  <a:prstClr val="black"/>
                </a:solidFill>
                <a:latin typeface="Arial" panose="020B0604020202020204" pitchFamily="34" charset="0"/>
                <a:cs typeface="Arial" panose="020B0604020202020204" pitchFamily="34" charset="0"/>
              </a:rPr>
              <a:t>течение 3 лет, предшествовавших дате представления документов в Банк России</a:t>
            </a:r>
            <a:r>
              <a:rPr lang="ru-RU" sz="1200" dirty="0">
                <a:solidFill>
                  <a:srgbClr val="FF0000"/>
                </a:solidFill>
                <a:latin typeface="Arial" panose="020B0604020202020204" pitchFamily="34" charset="0"/>
                <a:cs typeface="Arial" panose="020B0604020202020204" pitchFamily="34" charset="0"/>
              </a:rPr>
              <a:t> </a:t>
            </a:r>
            <a:r>
              <a:rPr lang="ru-RU" sz="1200" dirty="0">
                <a:solidFill>
                  <a:prstClr val="black"/>
                </a:solidFill>
                <a:latin typeface="Arial" panose="020B0604020202020204" pitchFamily="34" charset="0"/>
                <a:cs typeface="Arial" panose="020B0604020202020204" pitchFamily="34" charset="0"/>
              </a:rPr>
              <a:t>(в случае </a:t>
            </a:r>
            <a:r>
              <a:rPr lang="ru-RU" sz="1200" dirty="0" smtClean="0">
                <a:solidFill>
                  <a:prstClr val="black"/>
                </a:solidFill>
                <a:latin typeface="Arial" panose="020B0604020202020204" pitchFamily="34" charset="0"/>
                <a:cs typeface="Arial" panose="020B0604020202020204" pitchFamily="34" charset="0"/>
              </a:rPr>
              <a:t>отсутствия информации в </a:t>
            </a:r>
            <a:r>
              <a:rPr lang="ru-RU" sz="1200" dirty="0">
                <a:solidFill>
                  <a:prstClr val="black"/>
                </a:solidFill>
                <a:latin typeface="Arial" panose="020B0604020202020204" pitchFamily="34" charset="0"/>
                <a:cs typeface="Arial" panose="020B0604020202020204" pitchFamily="34" charset="0"/>
              </a:rPr>
              <a:t>информационных ресурсах Фонда пенсионного и социального страхования Российской Федерации в полном объеме). </a:t>
            </a:r>
          </a:p>
          <a:p>
            <a:pPr marL="107950" lvl="0" indent="254000" algn="just" defTabSz="457200">
              <a:lnSpc>
                <a:spcPct val="107000"/>
              </a:lnSpc>
            </a:pPr>
            <a:r>
              <a:rPr lang="ru-RU" sz="1100" i="1" dirty="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трудовые договоры и т.д.</a:t>
            </a:r>
          </a:p>
          <a:p>
            <a:pPr marL="107950" lvl="0" indent="434975" algn="just" defTabSz="457200">
              <a:lnSpc>
                <a:spcPct val="107000"/>
              </a:lnSpc>
            </a:pPr>
            <a:endParaRPr lang="ru-RU" sz="400" i="1" dirty="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r>
              <a:rPr lang="ru-RU" sz="1200" dirty="0">
                <a:solidFill>
                  <a:prstClr val="black"/>
                </a:solidFill>
                <a:latin typeface="Arial" panose="020B0604020202020204" pitchFamily="34" charset="0"/>
                <a:cs typeface="Arial" panose="020B0604020202020204" pitchFamily="34" charset="0"/>
              </a:rPr>
              <a:t>3. Копии документов об образовании и (или) квалификации.</a:t>
            </a:r>
          </a:p>
          <a:p>
            <a:pPr marL="361950" lvl="0" algn="just" defTabSz="457200">
              <a:lnSpc>
                <a:spcPct val="107000"/>
              </a:lnSpc>
            </a:pPr>
            <a:r>
              <a:rPr lang="ru-RU" sz="1100" i="1" dirty="0">
                <a:solidFill>
                  <a:prstClr val="black"/>
                </a:solidFill>
                <a:latin typeface="Arial" panose="020B0604020202020204" pitchFamily="34" charset="0"/>
                <a:cs typeface="Arial" panose="020B0604020202020204" pitchFamily="34" charset="0"/>
              </a:rPr>
              <a:t>*В случае получения высшего образования за пределами Российской Федерации к документу о высшем образовании также должно быть приложено свидетельство о признании иностранного образования на территории Российской Федерации.</a:t>
            </a:r>
          </a:p>
          <a:p>
            <a:pPr marL="542925" lvl="0" algn="just" defTabSz="457200">
              <a:lnSpc>
                <a:spcPct val="107000"/>
              </a:lnSpc>
            </a:pPr>
            <a:endParaRPr lang="ru-RU" sz="400" i="1" dirty="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r>
              <a:rPr lang="ru-RU" sz="1200" dirty="0">
                <a:solidFill>
                  <a:prstClr val="black"/>
                </a:solidFill>
                <a:latin typeface="Arial" panose="020B0604020202020204" pitchFamily="34" charset="0"/>
                <a:cs typeface="Arial" panose="020B0604020202020204" pitchFamily="34" charset="0"/>
              </a:rPr>
              <a:t>4. Копии   документов,   подтверждающих   наличие   профессионального  опыта,   установленного пунктом 3 Указания </a:t>
            </a:r>
            <a:r>
              <a:rPr lang="ru-RU" sz="1200" dirty="0" smtClean="0">
                <a:solidFill>
                  <a:prstClr val="black"/>
                </a:solidFill>
                <a:latin typeface="Arial" panose="020B0604020202020204" pitchFamily="34" charset="0"/>
                <a:cs typeface="Arial" panose="020B0604020202020204" pitchFamily="34" charset="0"/>
              </a:rPr>
              <a:t>Банка </a:t>
            </a:r>
            <a:r>
              <a:rPr lang="ru-RU" sz="1200" dirty="0">
                <a:solidFill>
                  <a:prstClr val="black"/>
                </a:solidFill>
                <a:latin typeface="Arial" panose="020B0604020202020204" pitchFamily="34" charset="0"/>
                <a:cs typeface="Arial" panose="020B0604020202020204" pitchFamily="34" charset="0"/>
              </a:rPr>
              <a:t>России от 02.11.2018 № 4956-У «О требованиях к инвестиционным советникам». </a:t>
            </a:r>
          </a:p>
          <a:p>
            <a:pPr marL="361950" lvl="0" algn="just" defTabSz="457200">
              <a:lnSpc>
                <a:spcPct val="107000"/>
              </a:lnSpc>
            </a:pPr>
            <a:r>
              <a:rPr lang="ru-RU" sz="1100" i="1" dirty="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должностные инструкции, трудовые договоры, свидетельства о квалификации, международные сертификаты и т.д.</a:t>
            </a:r>
          </a:p>
          <a:p>
            <a:pPr marL="542925" lvl="0" algn="just" defTabSz="457200">
              <a:lnSpc>
                <a:spcPct val="107000"/>
              </a:lnSpc>
            </a:pPr>
            <a:endParaRPr lang="ru-RU" sz="400" i="1" dirty="0">
              <a:solidFill>
                <a:prstClr val="black"/>
              </a:solidFill>
              <a:latin typeface="Arial" panose="020B0604020202020204" pitchFamily="34" charset="0"/>
              <a:cs typeface="Arial" panose="020B0604020202020204" pitchFamily="34" charset="0"/>
            </a:endParaRPr>
          </a:p>
          <a:p>
            <a:pPr marL="108000" lvl="0" algn="just" defTabSz="457200">
              <a:lnSpc>
                <a:spcPct val="107000"/>
              </a:lnSpc>
            </a:pPr>
            <a:r>
              <a:rPr lang="ru-RU" sz="1200" dirty="0">
                <a:solidFill>
                  <a:prstClr val="black"/>
                </a:solidFill>
                <a:latin typeface="Arial" panose="020B0604020202020204" pitchFamily="34" charset="0"/>
                <a:cs typeface="Arial" panose="020B0604020202020204" pitchFamily="34" charset="0"/>
              </a:rPr>
              <a:t>5. Копии документов, подтверждающих отсутствие неснятой или непогашенной судимости, а также об отсутствии назначения административного наказания в виде дисквалификации, выданные уполномоченными органами иностранного государства. </a:t>
            </a:r>
          </a:p>
          <a:p>
            <a:pPr marL="361950" lvl="0" algn="just" defTabSz="457200">
              <a:lnSpc>
                <a:spcPct val="107000"/>
              </a:lnSpc>
            </a:pPr>
            <a:r>
              <a:rPr lang="ru-RU" sz="1100" i="1" dirty="0">
                <a:solidFill>
                  <a:prstClr val="black"/>
                </a:solidFill>
                <a:latin typeface="Arial" panose="020B0604020202020204" pitchFamily="34" charset="0"/>
                <a:cs typeface="Arial" panose="020B0604020202020204" pitchFamily="34" charset="0"/>
              </a:rPr>
              <a:t>*Представляются в отношении иностранного гражданина или лица без гражданства, постоянно проживающего на территории иностранного государства, либо гражданина Российской Федерации, имеющего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a:t>
            </a:r>
            <a:r>
              <a:rPr lang="ru-RU" sz="1100" i="1" dirty="0" smtClean="0">
                <a:solidFill>
                  <a:prstClr val="black"/>
                </a:solidFill>
                <a:latin typeface="Arial" panose="020B0604020202020204" pitchFamily="34" charset="0"/>
                <a:cs typeface="Arial" panose="020B0604020202020204" pitchFamily="34" charset="0"/>
              </a:rPr>
              <a:t>.</a:t>
            </a:r>
          </a:p>
          <a:p>
            <a:pPr marL="361950" lvl="0" algn="just" defTabSz="457200">
              <a:lnSpc>
                <a:spcPct val="107000"/>
              </a:lnSpc>
            </a:pPr>
            <a:endParaRPr lang="ru-RU" sz="1100" i="1" dirty="0" smtClean="0">
              <a:solidFill>
                <a:prstClr val="black"/>
              </a:solidFill>
              <a:latin typeface="Arial" panose="020B0604020202020204" pitchFamily="34" charset="0"/>
              <a:cs typeface="Arial" panose="020B0604020202020204" pitchFamily="34" charset="0"/>
            </a:endParaRPr>
          </a:p>
          <a:p>
            <a:pPr marL="180975" algn="ctr" defTabSz="457200"/>
            <a:endParaRPr lang="ru-RU" sz="400" spc="50"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2548409" y="5601161"/>
            <a:ext cx="8915779" cy="685188"/>
          </a:xfrm>
          <a:prstGeom prst="rect">
            <a:avLst/>
          </a:prstGeom>
        </p:spPr>
        <p:txBody>
          <a:bodyPr wrap="square">
            <a:spAutoFit/>
          </a:bodyPr>
          <a:lstStyle/>
          <a:p>
            <a:pPr marL="108000" algn="just" defTabSz="457200">
              <a:lnSpc>
                <a:spcPct val="107000"/>
              </a:lnSpc>
              <a:tabLst>
                <a:tab pos="8970963" algn="l"/>
              </a:tabLst>
            </a:pPr>
            <a:r>
              <a:rPr lang="ru-RU" sz="1200" dirty="0">
                <a:solidFill>
                  <a:prstClr val="black"/>
                </a:solidFill>
                <a:latin typeface="Arial" panose="020B0604020202020204" pitchFamily="34" charset="0"/>
                <a:cs typeface="Arial" panose="020B0604020202020204" pitchFamily="34" charset="0"/>
              </a:rPr>
              <a:t>6. Копия документа о возложении функций контролера на иного работника (иное должностное лицо) или копия документа о физическом лице, планирующем осуществлять функции контролера (далее – кандидат), содержащего </a:t>
            </a:r>
            <a:r>
              <a:rPr lang="ru-RU" sz="1200" dirty="0">
                <a:solidFill>
                  <a:prstClr val="black"/>
                </a:solidFill>
                <a:latin typeface="Arial" panose="020B0604020202020204" pitchFamily="34" charset="0"/>
                <a:cs typeface="Arial" panose="020B0604020202020204" pitchFamily="34" charset="0"/>
              </a:rPr>
              <a:t>планируемые дату подписания трудового договора с кандидатом и дату начала осуществления им функций </a:t>
            </a:r>
            <a:r>
              <a:rPr lang="ru-RU" sz="1200" dirty="0" smtClean="0">
                <a:solidFill>
                  <a:prstClr val="black"/>
                </a:solidFill>
                <a:latin typeface="Arial" panose="020B0604020202020204" pitchFamily="34" charset="0"/>
                <a:cs typeface="Arial" panose="020B0604020202020204" pitchFamily="34" charset="0"/>
              </a:rPr>
              <a:t>контролера.</a:t>
            </a:r>
            <a:endParaRPr lang="ru-RU" sz="1200" dirty="0">
              <a:solidFill>
                <a:prstClr val="black"/>
              </a:solidFill>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200197" y="182024"/>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a:t>
            </a:r>
            <a:r>
              <a:rPr lang="ru-RU" sz="2000" dirty="0" smtClean="0">
                <a:solidFill>
                  <a:schemeClr val="bg1">
                    <a:lumMod val="50000"/>
                  </a:schemeClr>
                </a:solidFill>
              </a:rPr>
              <a:t>иного сотрудника</a:t>
            </a:r>
            <a:r>
              <a:rPr lang="ru-RU" sz="2000" dirty="0">
                <a:solidFill>
                  <a:schemeClr val="bg1">
                    <a:lumMod val="50000"/>
                  </a:schemeClr>
                </a:solidFill>
              </a:rPr>
              <a:t/>
            </a:r>
            <a:br>
              <a:rPr lang="ru-RU" sz="2000" dirty="0">
                <a:solidFill>
                  <a:schemeClr val="bg1">
                    <a:lumMod val="50000"/>
                  </a:schemeClr>
                </a:solidFill>
              </a:rPr>
            </a:br>
            <a:endParaRPr lang="ru-RU" sz="2000" dirty="0">
              <a:solidFill>
                <a:schemeClr val="bg1">
                  <a:lumMod val="50000"/>
                </a:schemeClr>
              </a:solidFill>
            </a:endParaRPr>
          </a:p>
        </p:txBody>
      </p:sp>
      <p:sp>
        <p:nvSpPr>
          <p:cNvPr id="15" name="Управляющая кнопка: в конец 14">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в начало 15">
            <a:hlinkClick r:id="rId2" action="ppaction://hlinksldjump"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575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084" y="171079"/>
            <a:ext cx="11325225" cy="606994"/>
          </a:xfrm>
        </p:spPr>
        <p:txBody>
          <a:bodyPr>
            <a:noAutofit/>
          </a:body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a:t>
            </a:r>
            <a:r>
              <a:rPr lang="ru-RU" sz="2000" dirty="0" smtClean="0">
                <a:solidFill>
                  <a:schemeClr val="bg1">
                    <a:lumMod val="50000"/>
                  </a:schemeClr>
                </a:solidFill>
              </a:rPr>
              <a:t>иного сотрудника</a:t>
            </a:r>
            <a:r>
              <a:rPr lang="ru-RU" sz="2000" dirty="0">
                <a:solidFill>
                  <a:schemeClr val="bg1">
                    <a:lumMod val="50000"/>
                  </a:schemeClr>
                </a:solidFill>
              </a:rPr>
              <a:t/>
            </a:r>
            <a:br>
              <a:rPr lang="ru-RU" sz="2000" dirty="0">
                <a:solidFill>
                  <a:schemeClr val="bg1">
                    <a:lumMod val="50000"/>
                  </a:schemeClr>
                </a:solidFill>
              </a:rPr>
            </a:b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3" name="Прямоугольник 12"/>
          <p:cNvSpPr/>
          <p:nvPr/>
        </p:nvSpPr>
        <p:spPr>
          <a:xfrm>
            <a:off x="2689082" y="1506894"/>
            <a:ext cx="7705783" cy="915572"/>
          </a:xfrm>
          <a:prstGeom prst="rect">
            <a:avLst/>
          </a:prstGeom>
        </p:spPr>
        <p:txBody>
          <a:bodyPr wrap="square">
            <a:spAutoFit/>
          </a:bodyPr>
          <a:lstStyle/>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685800" indent="-228600" algn="just" defTabSz="457200">
              <a:lnSpc>
                <a:spcPct val="107000"/>
              </a:lnSpc>
              <a:buFontTx/>
              <a:buAutoNum type="arabicPeriod"/>
            </a:pPr>
            <a:r>
              <a:rPr lang="ru-RU" dirty="0" smtClean="0">
                <a:solidFill>
                  <a:prstClr val="black"/>
                </a:solidFill>
                <a:latin typeface="Arial" panose="020B0604020202020204" pitchFamily="34" charset="0"/>
                <a:cs typeface="Arial" panose="020B0604020202020204" pitchFamily="34" charset="0"/>
              </a:rPr>
              <a:t>Скачайте </a:t>
            </a:r>
            <a:r>
              <a:rPr lang="ru-RU" dirty="0">
                <a:solidFill>
                  <a:prstClr val="black"/>
                </a:solidFill>
                <a:latin typeface="Arial" panose="020B0604020202020204" pitchFamily="34" charset="0"/>
                <a:cs typeface="Arial" panose="020B0604020202020204" pitchFamily="34" charset="0"/>
              </a:rPr>
              <a:t>форму анкеты </a:t>
            </a:r>
            <a:r>
              <a:rPr lang="ru-RU" dirty="0" smtClean="0">
                <a:solidFill>
                  <a:prstClr val="black"/>
                </a:solidFill>
                <a:latin typeface="Arial" panose="020B0604020202020204" pitchFamily="34" charset="0"/>
                <a:cs typeface="Arial" panose="020B0604020202020204" pitchFamily="34" charset="0"/>
              </a:rPr>
              <a:t>и </a:t>
            </a:r>
            <a:r>
              <a:rPr lang="ru-RU" dirty="0">
                <a:solidFill>
                  <a:prstClr val="black"/>
                </a:solidFill>
                <a:latin typeface="Arial" panose="020B0604020202020204" pitchFamily="34" charset="0"/>
                <a:cs typeface="Arial" panose="020B0604020202020204" pitchFamily="34" charset="0"/>
              </a:rPr>
              <a:t>образец </a:t>
            </a:r>
            <a:r>
              <a:rPr lang="ru-RU" dirty="0" smtClean="0">
                <a:solidFill>
                  <a:prstClr val="black"/>
                </a:solidFill>
                <a:latin typeface="Arial" panose="020B0604020202020204" pitchFamily="34" charset="0"/>
                <a:cs typeface="Arial" panose="020B0604020202020204" pitchFamily="34" charset="0"/>
              </a:rPr>
              <a:t>заполнения.</a:t>
            </a:r>
          </a:p>
          <a:p>
            <a:pPr marL="457200" algn="just" defTabSz="457200">
              <a:lnSpc>
                <a:spcPct val="107000"/>
              </a:lnSpc>
            </a:pPr>
            <a:endParaRPr lang="ru-RU" sz="1400" dirty="0" smtClean="0">
              <a:solidFill>
                <a:prstClr val="black"/>
              </a:solidFill>
              <a:latin typeface="Arial" panose="020B0604020202020204" pitchFamily="34" charset="0"/>
              <a:cs typeface="Arial" panose="020B0604020202020204" pitchFamily="34" charset="0"/>
            </a:endParaRPr>
          </a:p>
        </p:txBody>
      </p:sp>
      <p:sp>
        <p:nvSpPr>
          <p:cNvPr id="17" name="Заголовок 1"/>
          <p:cNvSpPr txBox="1">
            <a:spLocks/>
          </p:cNvSpPr>
          <p:nvPr/>
        </p:nvSpPr>
        <p:spPr>
          <a:xfrm>
            <a:off x="433387" y="1107506"/>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анкеты контролера / кандидата </a:t>
            </a:r>
          </a:p>
        </p:txBody>
      </p:sp>
      <p:sp>
        <p:nvSpPr>
          <p:cNvPr id="18" name="Прямоугольник 17"/>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19" name="Прямоугольник 18"/>
          <p:cNvSpPr/>
          <p:nvPr/>
        </p:nvSpPr>
        <p:spPr>
          <a:xfrm>
            <a:off x="-2" y="2887032"/>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5" name="Прямоугольник 4"/>
          <p:cNvSpPr/>
          <p:nvPr/>
        </p:nvSpPr>
        <p:spPr>
          <a:xfrm>
            <a:off x="2689082" y="3417635"/>
            <a:ext cx="8966764" cy="2463238"/>
          </a:xfrm>
          <a:prstGeom prst="rect">
            <a:avLst/>
          </a:prstGeom>
        </p:spPr>
        <p:txBody>
          <a:bodyPr wrap="square">
            <a:spAutoFit/>
          </a:bodyPr>
          <a:lstStyle/>
          <a:p>
            <a:pPr marL="457200" lvl="0" algn="just" defTabSz="457200">
              <a:lnSpc>
                <a:spcPct val="107000"/>
              </a:lnSpc>
            </a:pPr>
            <a:r>
              <a:rPr lang="ru-RU" dirty="0">
                <a:solidFill>
                  <a:prstClr val="black"/>
                </a:solidFill>
                <a:latin typeface="Arial" panose="020B0604020202020204" pitchFamily="34" charset="0"/>
                <a:cs typeface="Arial" panose="020B0604020202020204" pitchFamily="34" charset="0"/>
              </a:rPr>
              <a:t>2. Заполните анкету в соответствии с образцом.</a:t>
            </a:r>
          </a:p>
          <a:p>
            <a:pPr marL="685800" lvl="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dirty="0">
                <a:solidFill>
                  <a:prstClr val="black"/>
                </a:solidFill>
                <a:latin typeface="Arial" panose="020B0604020202020204" pitchFamily="34" charset="0"/>
                <a:cs typeface="Arial" panose="020B0604020202020204" pitchFamily="34" charset="0"/>
              </a:rPr>
              <a:t>3. Распечатайте заполненную форму.</a:t>
            </a:r>
          </a:p>
          <a:p>
            <a:pPr marL="685800" lvl="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dirty="0">
                <a:solidFill>
                  <a:prstClr val="black"/>
                </a:solidFill>
                <a:latin typeface="Arial" panose="020B0604020202020204" pitchFamily="34" charset="0"/>
                <a:cs typeface="Arial" panose="020B0604020202020204" pitchFamily="34" charset="0"/>
              </a:rPr>
              <a:t>4. Заполненная форма подписывается контролером / кандидатом </a:t>
            </a:r>
            <a:r>
              <a:rPr lang="ru-RU" dirty="0" smtClean="0">
                <a:solidFill>
                  <a:prstClr val="black"/>
                </a:solidFill>
                <a:latin typeface="Arial" panose="020B0604020202020204" pitchFamily="34" charset="0"/>
                <a:cs typeface="Arial" panose="020B0604020202020204" pitchFamily="34" charset="0"/>
              </a:rPr>
              <a:t/>
            </a:r>
            <a:br>
              <a:rPr lang="ru-RU" dirty="0" smtClean="0">
                <a:solidFill>
                  <a:prstClr val="black"/>
                </a:solidFill>
                <a:latin typeface="Arial" panose="020B0604020202020204" pitchFamily="34" charset="0"/>
                <a:cs typeface="Arial" panose="020B0604020202020204" pitchFamily="34" charset="0"/>
              </a:rPr>
            </a:br>
            <a:r>
              <a:rPr lang="ru-RU" dirty="0" smtClean="0">
                <a:solidFill>
                  <a:prstClr val="black"/>
                </a:solidFill>
                <a:latin typeface="Arial" panose="020B0604020202020204" pitchFamily="34" charset="0"/>
                <a:cs typeface="Arial" panose="020B0604020202020204" pitchFamily="34" charset="0"/>
              </a:rPr>
              <a:t>с </a:t>
            </a:r>
            <a:r>
              <a:rPr lang="ru-RU" dirty="0">
                <a:solidFill>
                  <a:prstClr val="black"/>
                </a:solidFill>
                <a:latin typeface="Arial" panose="020B0604020202020204" pitchFamily="34" charset="0"/>
                <a:cs typeface="Arial" panose="020B0604020202020204" pitchFamily="34" charset="0"/>
              </a:rPr>
              <a:t>указанием даты подписания.</a:t>
            </a:r>
          </a:p>
          <a:p>
            <a:pPr marL="685800" lvl="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dirty="0">
                <a:solidFill>
                  <a:prstClr val="black"/>
                </a:solidFill>
                <a:latin typeface="Arial" panose="020B0604020202020204" pitchFamily="34" charset="0"/>
                <a:cs typeface="Arial" panose="020B0604020202020204" pitchFamily="34" charset="0"/>
              </a:rPr>
              <a:t>5. Проставьте подпись ИП (с расшифровкой) и дату подписания.</a:t>
            </a:r>
          </a:p>
        </p:txBody>
      </p:sp>
      <p:graphicFrame>
        <p:nvGraphicFramePr>
          <p:cNvPr id="16" name="Объект 15">
            <a:hlinkClick r:id="" action="ppaction://ole?verb=1"/>
          </p:cNvPr>
          <p:cNvGraphicFramePr>
            <a:graphicFrameLocks noChangeAspect="1"/>
          </p:cNvGraphicFramePr>
          <p:nvPr>
            <p:extLst>
              <p:ext uri="{D42A27DB-BD31-4B8C-83A1-F6EECF244321}">
                <p14:modId xmlns:p14="http://schemas.microsoft.com/office/powerpoint/2010/main" val="971003255"/>
              </p:ext>
            </p:extLst>
          </p:nvPr>
        </p:nvGraphicFramePr>
        <p:xfrm>
          <a:off x="3076551" y="2363099"/>
          <a:ext cx="1280000" cy="1080000"/>
        </p:xfrm>
        <a:graphic>
          <a:graphicData uri="http://schemas.openxmlformats.org/presentationml/2006/ole">
            <mc:AlternateContent xmlns:mc="http://schemas.openxmlformats.org/markup-compatibility/2006">
              <mc:Choice xmlns:v="urn:schemas-microsoft-com:vml" Requires="v">
                <p:oleObj spid="_x0000_s7248"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3076551" y="2363099"/>
                        <a:ext cx="1280000" cy="1080000"/>
                      </a:xfrm>
                      <a:prstGeom prst="rect">
                        <a:avLst/>
                      </a:prstGeom>
                    </p:spPr>
                  </p:pic>
                </p:oleObj>
              </mc:Fallback>
            </mc:AlternateContent>
          </a:graphicData>
        </a:graphic>
      </p:graphicFrame>
      <p:graphicFrame>
        <p:nvGraphicFramePr>
          <p:cNvPr id="23" name="Объект 22">
            <a:hlinkClick r:id="" action="ppaction://ole?verb=1"/>
          </p:cNvPr>
          <p:cNvGraphicFramePr>
            <a:graphicFrameLocks noChangeAspect="1"/>
          </p:cNvGraphicFramePr>
          <p:nvPr>
            <p:extLst>
              <p:ext uri="{D42A27DB-BD31-4B8C-83A1-F6EECF244321}">
                <p14:modId xmlns:p14="http://schemas.microsoft.com/office/powerpoint/2010/main" val="1909403818"/>
              </p:ext>
            </p:extLst>
          </p:nvPr>
        </p:nvGraphicFramePr>
        <p:xfrm>
          <a:off x="4664385" y="2363099"/>
          <a:ext cx="1280000" cy="1080000"/>
        </p:xfrm>
        <a:graphic>
          <a:graphicData uri="http://schemas.openxmlformats.org/presentationml/2006/ole">
            <mc:AlternateContent xmlns:mc="http://schemas.openxmlformats.org/markup-compatibility/2006">
              <mc:Choice xmlns:v="urn:schemas-microsoft-com:vml" Requires="v">
                <p:oleObj spid="_x0000_s7249"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4664385" y="2363099"/>
                        <a:ext cx="1280000" cy="1080000"/>
                      </a:xfrm>
                      <a:prstGeom prst="rect">
                        <a:avLst/>
                      </a:prstGeom>
                    </p:spPr>
                  </p:pic>
                </p:oleObj>
              </mc:Fallback>
            </mc:AlternateContent>
          </a:graphicData>
        </a:graphic>
      </p:graphicFrame>
      <p:sp>
        <p:nvSpPr>
          <p:cNvPr id="28" name="Управляющая кнопка: в конец 27">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Управляющая кнопка: в начало 28">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6570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96" y="128304"/>
            <a:ext cx="11325225" cy="606994"/>
          </a:xfrm>
        </p:spPr>
        <p:txBody>
          <a:bodyPr>
            <a:noAutofit/>
          </a:body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иного сотрудника</a:t>
            </a:r>
            <a:br>
              <a:rPr lang="ru-RU" sz="2000" dirty="0">
                <a:solidFill>
                  <a:schemeClr val="bg1">
                    <a:lumMod val="50000"/>
                  </a:schemeClr>
                </a:solidFill>
              </a:rPr>
            </a:b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2" y="3371774"/>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8" name="Прямоугольник 7"/>
          <p:cNvSpPr/>
          <p:nvPr/>
        </p:nvSpPr>
        <p:spPr>
          <a:xfrm>
            <a:off x="2770047" y="2930829"/>
            <a:ext cx="7879970" cy="1211935"/>
          </a:xfrm>
          <a:prstGeom prst="rect">
            <a:avLst/>
          </a:prstGeom>
        </p:spPr>
        <p:txBody>
          <a:bodyPr wrap="square">
            <a:spAutoFit/>
          </a:bodyPr>
          <a:lstStyle/>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685800" indent="-228600" algn="just" defTabSz="457200">
              <a:lnSpc>
                <a:spcPct val="107000"/>
              </a:lnSpc>
              <a:buFontTx/>
              <a:buAutoNum type="arabicPeriod"/>
            </a:pPr>
            <a:r>
              <a:rPr lang="ru-RU" dirty="0" smtClean="0">
                <a:solidFill>
                  <a:prstClr val="black"/>
                </a:solidFill>
                <a:latin typeface="Arial" panose="020B0604020202020204" pitchFamily="34" charset="0"/>
                <a:cs typeface="Arial" panose="020B0604020202020204" pitchFamily="34" charset="0"/>
              </a:rPr>
              <a:t>Скачайте чек-лист по составлению Политики.</a:t>
            </a:r>
          </a:p>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endParaRPr lang="ru-RU" sz="1400"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2689082" y="1643297"/>
            <a:ext cx="9356993" cy="1287532"/>
          </a:xfrm>
          <a:prstGeom prst="rect">
            <a:avLst/>
          </a:prstGeom>
        </p:spPr>
        <p:txBody>
          <a:bodyPr wrap="square">
            <a:spAutoFit/>
          </a:bodyPr>
          <a:lstStyle/>
          <a:p>
            <a:pPr>
              <a:lnSpc>
                <a:spcPct val="150000"/>
              </a:lnSpc>
            </a:pPr>
            <a:r>
              <a:rPr lang="ru-RU" dirty="0"/>
              <a:t>Подготовка внутреннего документа, содержащего меры по выявлению и контролю конфликта интересов при осуществлении деятельности по инвестиционному консультированию, а также предотвращению его последствий (далее – Политика)</a:t>
            </a:r>
          </a:p>
        </p:txBody>
      </p:sp>
      <p:sp>
        <p:nvSpPr>
          <p:cNvPr id="12" name="Прямоугольник 11"/>
          <p:cNvSpPr/>
          <p:nvPr/>
        </p:nvSpPr>
        <p:spPr>
          <a:xfrm>
            <a:off x="2722440" y="5042014"/>
            <a:ext cx="9469560" cy="981423"/>
          </a:xfrm>
          <a:prstGeom prst="rect">
            <a:avLst/>
          </a:prstGeom>
        </p:spPr>
        <p:txBody>
          <a:bodyPr wrap="square">
            <a:spAutoFit/>
          </a:bodyPr>
          <a:lstStyle/>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2. Разработайте Политику в соответствии с указанным чек-листом.</a:t>
            </a:r>
          </a:p>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3. Утвердите Политику приказом ИП.</a:t>
            </a:r>
          </a:p>
        </p:txBody>
      </p:sp>
      <p:sp>
        <p:nvSpPr>
          <p:cNvPr id="13" name="Заголовок 1"/>
          <p:cNvSpPr txBox="1">
            <a:spLocks/>
          </p:cNvSpPr>
          <p:nvPr/>
        </p:nvSpPr>
        <p:spPr>
          <a:xfrm>
            <a:off x="433387" y="1107506"/>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a:t>
            </a:r>
            <a:r>
              <a:rPr lang="ru-RU" dirty="0" smtClean="0"/>
              <a:t>документов</a:t>
            </a:r>
            <a:endParaRPr lang="ru-RU" dirty="0"/>
          </a:p>
          <a:p>
            <a:endParaRPr lang="ru-RU" sz="2200" i="1" dirty="0"/>
          </a:p>
        </p:txBody>
      </p:sp>
      <p:graphicFrame>
        <p:nvGraphicFramePr>
          <p:cNvPr id="16" name="Объект 15">
            <a:hlinkClick r:id="" action="ppaction://ole?verb=1"/>
          </p:cNvPr>
          <p:cNvGraphicFramePr>
            <a:graphicFrameLocks noChangeAspect="1"/>
          </p:cNvGraphicFramePr>
          <p:nvPr>
            <p:extLst>
              <p:ext uri="{D42A27DB-BD31-4B8C-83A1-F6EECF244321}">
                <p14:modId xmlns:p14="http://schemas.microsoft.com/office/powerpoint/2010/main" val="378190517"/>
              </p:ext>
            </p:extLst>
          </p:nvPr>
        </p:nvGraphicFramePr>
        <p:xfrm>
          <a:off x="3073430" y="3902377"/>
          <a:ext cx="1385352" cy="1168891"/>
        </p:xfrm>
        <a:graphic>
          <a:graphicData uri="http://schemas.openxmlformats.org/presentationml/2006/ole">
            <mc:AlternateContent xmlns:mc="http://schemas.openxmlformats.org/markup-compatibility/2006">
              <mc:Choice xmlns:v="urn:schemas-microsoft-com:vml" Requires="v">
                <p:oleObj spid="_x0000_s8233" name="Документ" showAsIcon="1" r:id="rId3" imgW="914400" imgH="771480" progId="Word.Document.12">
                  <p:embed/>
                </p:oleObj>
              </mc:Choice>
              <mc:Fallback>
                <p:oleObj name="Документ" showAsIcon="1" r:id="rId3" imgW="914400" imgH="771480" progId="Word.Document.12">
                  <p:embed/>
                  <p:pic>
                    <p:nvPicPr>
                      <p:cNvPr id="0" name=""/>
                      <p:cNvPicPr/>
                      <p:nvPr/>
                    </p:nvPicPr>
                    <p:blipFill>
                      <a:blip r:embed="rId4"/>
                      <a:stretch>
                        <a:fillRect/>
                      </a:stretch>
                    </p:blipFill>
                    <p:spPr>
                      <a:xfrm>
                        <a:off x="3073430" y="3902377"/>
                        <a:ext cx="1385352" cy="1168891"/>
                      </a:xfrm>
                      <a:prstGeom prst="rect">
                        <a:avLst/>
                      </a:prstGeom>
                    </p:spPr>
                  </p:pic>
                </p:oleObj>
              </mc:Fallback>
            </mc:AlternateContent>
          </a:graphicData>
        </a:graphic>
      </p:graphicFrame>
      <p:sp>
        <p:nvSpPr>
          <p:cNvPr id="17" name="Управляющая кнопка: в конец 16">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в начало 17">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4911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96" y="128304"/>
            <a:ext cx="11325225" cy="606994"/>
          </a:xfrm>
        </p:spPr>
        <p:txBody>
          <a:bodyPr>
            <a:noAutofit/>
          </a:body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иного сотрудника</a:t>
            </a:r>
            <a:r>
              <a:rPr lang="ru-RU" sz="2000" dirty="0">
                <a:solidFill>
                  <a:schemeClr val="bg1">
                    <a:lumMod val="50000"/>
                  </a:schemeClr>
                </a:solidFill>
              </a:rPr>
              <a:t/>
            </a:r>
            <a:br>
              <a:rPr lang="ru-RU" sz="2000" dirty="0">
                <a:solidFill>
                  <a:schemeClr val="bg1">
                    <a:lumMod val="50000"/>
                  </a:schemeClr>
                </a:solidFill>
              </a:rPr>
            </a:b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2" y="3834487"/>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13" name="Заголовок 1"/>
          <p:cNvSpPr txBox="1">
            <a:spLocks/>
          </p:cNvSpPr>
          <p:nvPr/>
        </p:nvSpPr>
        <p:spPr>
          <a:xfrm>
            <a:off x="433387" y="1107506"/>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заявления</a:t>
            </a:r>
          </a:p>
          <a:p>
            <a:endParaRPr lang="ru-RU" sz="2200" i="1" dirty="0"/>
          </a:p>
        </p:txBody>
      </p:sp>
      <p:sp>
        <p:nvSpPr>
          <p:cNvPr id="17" name="Прямоугольник 16"/>
          <p:cNvSpPr/>
          <p:nvPr/>
        </p:nvSpPr>
        <p:spPr>
          <a:xfrm>
            <a:off x="2579552" y="1410874"/>
            <a:ext cx="8057100" cy="959943"/>
          </a:xfrm>
          <a:prstGeom prst="rect">
            <a:avLst/>
          </a:prstGeom>
        </p:spPr>
        <p:txBody>
          <a:bodyPr wrap="square">
            <a:spAutoFit/>
          </a:bodyPr>
          <a:lstStyle/>
          <a:p>
            <a:pPr marL="457200" algn="just" defTabSz="457200">
              <a:lnSpc>
                <a:spcPct val="107000"/>
              </a:lnSpc>
            </a:pPr>
            <a:endParaRPr lang="ru-RU" dirty="0">
              <a:solidFill>
                <a:prstClr val="black"/>
              </a:solidFill>
              <a:latin typeface="Calibri" panose="020F0502020204030204"/>
            </a:endParaRPr>
          </a:p>
          <a:p>
            <a:pPr marL="685800" indent="-228600" algn="just" defTabSz="457200">
              <a:lnSpc>
                <a:spcPct val="107000"/>
              </a:lnSpc>
              <a:buFontTx/>
              <a:buAutoNum type="arabicPeriod"/>
            </a:pPr>
            <a:r>
              <a:rPr lang="ru-RU" dirty="0">
                <a:solidFill>
                  <a:prstClr val="black"/>
                </a:solidFill>
                <a:latin typeface="Arial" panose="020B0604020202020204" pitchFamily="34" charset="0"/>
                <a:cs typeface="Arial" panose="020B0604020202020204" pitchFamily="34" charset="0"/>
              </a:rPr>
              <a:t>Скачайте форму заявления и образец заполнения.</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p:txBody>
      </p:sp>
      <p:sp>
        <p:nvSpPr>
          <p:cNvPr id="7" name="Прямоугольник 6"/>
          <p:cNvSpPr/>
          <p:nvPr/>
        </p:nvSpPr>
        <p:spPr>
          <a:xfrm>
            <a:off x="3041041" y="4561744"/>
            <a:ext cx="7138545" cy="1677382"/>
          </a:xfrm>
          <a:prstGeom prst="rect">
            <a:avLst/>
          </a:prstGeom>
        </p:spPr>
        <p:txBody>
          <a:bodyPr wrap="square">
            <a:spAutoFit/>
          </a:bodyPr>
          <a:lstStyle/>
          <a:p>
            <a:pPr algn="just"/>
            <a:endParaRPr lang="ru-RU" dirty="0"/>
          </a:p>
          <a:p>
            <a:pPr algn="just"/>
            <a:r>
              <a:rPr lang="ru-RU" sz="1700" dirty="0"/>
              <a:t>Проверьте комплектность по перечню документов, представляемых в Банк России для получения права на осуществление деятельности по инвестиционному консультированию в отношении соискателя деятельности инвестиционного советника – индивидуального предпринимателя. </a:t>
            </a:r>
          </a:p>
        </p:txBody>
      </p:sp>
      <p:pic>
        <p:nvPicPr>
          <p:cNvPr id="9" name="Рисунок 8"/>
          <p:cNvPicPr>
            <a:picLocks noChangeAspect="1"/>
          </p:cNvPicPr>
          <p:nvPr/>
        </p:nvPicPr>
        <p:blipFill rotWithShape="1">
          <a:blip r:embed="rId3"/>
          <a:srcRect t="16100" r="17537" b="8157"/>
          <a:stretch/>
        </p:blipFill>
        <p:spPr>
          <a:xfrm>
            <a:off x="1781226" y="5052860"/>
            <a:ext cx="1187715" cy="975466"/>
          </a:xfrm>
          <a:prstGeom prst="rect">
            <a:avLst/>
          </a:prstGeom>
        </p:spPr>
      </p:pic>
      <p:sp>
        <p:nvSpPr>
          <p:cNvPr id="19" name="Прямоугольник 18"/>
          <p:cNvSpPr/>
          <p:nvPr/>
        </p:nvSpPr>
        <p:spPr>
          <a:xfrm>
            <a:off x="2579552" y="3055816"/>
            <a:ext cx="8277340" cy="1849032"/>
          </a:xfrm>
          <a:prstGeom prst="rect">
            <a:avLst/>
          </a:prstGeom>
        </p:spPr>
        <p:txBody>
          <a:bodyPr wrap="square">
            <a:spAutoFit/>
          </a:bodyPr>
          <a:lstStyle/>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2. Заполните заявление в соответствии с образцом.</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3. Распечатайте заполненную форму.</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4. Проставьте подпись ИП (с расшифровкой) и дату подписания.</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p:txBody>
      </p:sp>
      <p:sp>
        <p:nvSpPr>
          <p:cNvPr id="23" name="Управляющая кнопка: в конец 22">
            <a:hlinkClick r:id="rId4" action="ppaction://hlinksldjump"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правляющая кнопка: в начало 23">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 name="Объект 24">
            <a:hlinkClick r:id="" action="ppaction://ole?verb=1"/>
          </p:cNvPr>
          <p:cNvGraphicFramePr>
            <a:graphicFrameLocks noChangeAspect="1"/>
          </p:cNvGraphicFramePr>
          <p:nvPr>
            <p:extLst>
              <p:ext uri="{D42A27DB-BD31-4B8C-83A1-F6EECF244321}">
                <p14:modId xmlns:p14="http://schemas.microsoft.com/office/powerpoint/2010/main" val="3464450745"/>
              </p:ext>
            </p:extLst>
          </p:nvPr>
        </p:nvGraphicFramePr>
        <p:xfrm>
          <a:off x="3167245" y="2226142"/>
          <a:ext cx="1280000" cy="1080000"/>
        </p:xfrm>
        <a:graphic>
          <a:graphicData uri="http://schemas.openxmlformats.org/presentationml/2006/ole">
            <mc:AlternateContent xmlns:mc="http://schemas.openxmlformats.org/markup-compatibility/2006">
              <mc:Choice xmlns:v="urn:schemas-microsoft-com:vml" Requires="v">
                <p:oleObj spid="_x0000_s9344" name="Document" showAsIcon="1" r:id="rId5" imgW="914400" imgH="771480" progId="Word.Document.8">
                  <p:embed/>
                </p:oleObj>
              </mc:Choice>
              <mc:Fallback>
                <p:oleObj name="Document" showAsIcon="1" r:id="rId5" imgW="914400" imgH="771480" progId="Word.Document.8">
                  <p:embed/>
                  <p:pic>
                    <p:nvPicPr>
                      <p:cNvPr id="0" name=""/>
                      <p:cNvPicPr/>
                      <p:nvPr/>
                    </p:nvPicPr>
                    <p:blipFill>
                      <a:blip r:embed="rId6"/>
                      <a:stretch>
                        <a:fillRect/>
                      </a:stretch>
                    </p:blipFill>
                    <p:spPr>
                      <a:xfrm>
                        <a:off x="3167245" y="2226142"/>
                        <a:ext cx="1280000" cy="1080000"/>
                      </a:xfrm>
                      <a:prstGeom prst="rect">
                        <a:avLst/>
                      </a:prstGeom>
                    </p:spPr>
                  </p:pic>
                </p:oleObj>
              </mc:Fallback>
            </mc:AlternateContent>
          </a:graphicData>
        </a:graphic>
      </p:graphicFrame>
      <p:graphicFrame>
        <p:nvGraphicFramePr>
          <p:cNvPr id="26" name="Объект 25">
            <a:hlinkClick r:id="" action="ppaction://ole?verb=1"/>
          </p:cNvPr>
          <p:cNvGraphicFramePr>
            <a:graphicFrameLocks noChangeAspect="1"/>
          </p:cNvGraphicFramePr>
          <p:nvPr>
            <p:extLst>
              <p:ext uri="{D42A27DB-BD31-4B8C-83A1-F6EECF244321}">
                <p14:modId xmlns:p14="http://schemas.microsoft.com/office/powerpoint/2010/main" val="2348450998"/>
              </p:ext>
            </p:extLst>
          </p:nvPr>
        </p:nvGraphicFramePr>
        <p:xfrm>
          <a:off x="4762498" y="2187021"/>
          <a:ext cx="1280000" cy="1080000"/>
        </p:xfrm>
        <a:graphic>
          <a:graphicData uri="http://schemas.openxmlformats.org/presentationml/2006/ole">
            <mc:AlternateContent xmlns:mc="http://schemas.openxmlformats.org/markup-compatibility/2006">
              <mc:Choice xmlns:v="urn:schemas-microsoft-com:vml" Requires="v">
                <p:oleObj spid="_x0000_s9345" name="Документ" showAsIcon="1" r:id="rId7" imgW="914400" imgH="771480" progId="Word.Document.12">
                  <p:embed/>
                </p:oleObj>
              </mc:Choice>
              <mc:Fallback>
                <p:oleObj name="Документ" showAsIcon="1" r:id="rId7" imgW="914400" imgH="771480" progId="Word.Document.12">
                  <p:embed/>
                  <p:pic>
                    <p:nvPicPr>
                      <p:cNvPr id="0" name=""/>
                      <p:cNvPicPr/>
                      <p:nvPr/>
                    </p:nvPicPr>
                    <p:blipFill>
                      <a:blip r:embed="rId8"/>
                      <a:stretch>
                        <a:fillRect/>
                      </a:stretch>
                    </p:blipFill>
                    <p:spPr>
                      <a:xfrm>
                        <a:off x="4762498" y="2187021"/>
                        <a:ext cx="1280000" cy="1080000"/>
                      </a:xfrm>
                      <a:prstGeom prst="rect">
                        <a:avLst/>
                      </a:prstGeom>
                    </p:spPr>
                  </p:pic>
                </p:oleObj>
              </mc:Fallback>
            </mc:AlternateContent>
          </a:graphicData>
        </a:graphic>
      </p:graphicFrame>
      <p:graphicFrame>
        <p:nvGraphicFramePr>
          <p:cNvPr id="27" name="Объект 26">
            <a:hlinkClick r:id="" action="ppaction://ole?verb=1"/>
          </p:cNvPr>
          <p:cNvGraphicFramePr>
            <a:graphicFrameLocks noChangeAspect="1"/>
          </p:cNvGraphicFramePr>
          <p:nvPr>
            <p:extLst>
              <p:ext uri="{D42A27DB-BD31-4B8C-83A1-F6EECF244321}">
                <p14:modId xmlns:p14="http://schemas.microsoft.com/office/powerpoint/2010/main" val="1098980324"/>
              </p:ext>
            </p:extLst>
          </p:nvPr>
        </p:nvGraphicFramePr>
        <p:xfrm>
          <a:off x="10478611" y="4901329"/>
          <a:ext cx="1280000" cy="1080000"/>
        </p:xfrm>
        <a:graphic>
          <a:graphicData uri="http://schemas.openxmlformats.org/presentationml/2006/ole">
            <mc:AlternateContent xmlns:mc="http://schemas.openxmlformats.org/markup-compatibility/2006">
              <mc:Choice xmlns:v="urn:schemas-microsoft-com:vml" Requires="v">
                <p:oleObj spid="_x0000_s9346" name="Документ" showAsIcon="1" r:id="rId9" imgW="914400" imgH="771480" progId="Word.Document.12">
                  <p:embed/>
                </p:oleObj>
              </mc:Choice>
              <mc:Fallback>
                <p:oleObj name="Документ" showAsIcon="1" r:id="rId9" imgW="914400" imgH="771480" progId="Word.Document.12">
                  <p:embed/>
                  <p:pic>
                    <p:nvPicPr>
                      <p:cNvPr id="0" name=""/>
                      <p:cNvPicPr/>
                      <p:nvPr/>
                    </p:nvPicPr>
                    <p:blipFill>
                      <a:blip r:embed="rId10"/>
                      <a:stretch>
                        <a:fillRect/>
                      </a:stretch>
                    </p:blipFill>
                    <p:spPr>
                      <a:xfrm>
                        <a:off x="10478611" y="4901329"/>
                        <a:ext cx="1280000" cy="1080000"/>
                      </a:xfrm>
                      <a:prstGeom prst="rect">
                        <a:avLst/>
                      </a:prstGeom>
                    </p:spPr>
                  </p:pic>
                </p:oleObj>
              </mc:Fallback>
            </mc:AlternateContent>
          </a:graphicData>
        </a:graphic>
      </p:graphicFrame>
    </p:spTree>
    <p:extLst>
      <p:ext uri="{BB962C8B-B14F-4D97-AF65-F5344CB8AC3E}">
        <p14:creationId xmlns:p14="http://schemas.microsoft.com/office/powerpoint/2010/main" val="333052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Подготовка документов в отношении заявителя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2142104"/>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0" name="Прямоугольник 9"/>
          <p:cNvSpPr/>
          <p:nvPr/>
        </p:nvSpPr>
        <p:spPr>
          <a:xfrm>
            <a:off x="2614094" y="1606117"/>
            <a:ext cx="9144517" cy="3857723"/>
          </a:xfrm>
          <a:prstGeom prst="rect">
            <a:avLst/>
          </a:prstGeom>
        </p:spPr>
        <p:txBody>
          <a:bodyPr wrap="square">
            <a:spAutoFit/>
          </a:bodyPr>
          <a:lstStyle/>
          <a:p>
            <a:pPr marL="457200" lvl="0" algn="just" defTabSz="457200">
              <a:lnSpc>
                <a:spcPct val="107000"/>
              </a:lnSpc>
            </a:pPr>
            <a:r>
              <a:rPr lang="ru-RU" sz="1600" dirty="0">
                <a:solidFill>
                  <a:prstClr val="black"/>
                </a:solidFill>
              </a:rPr>
              <a:t>1. Схема взаимосвязей, составленная между каждым лицом, имеющим право прямо или косвенно распоряжаться 10 и более процентами голосов, приходящихся на голосующие акции (доли), составляющие уставный капитал заявителя, и заявителем.</a:t>
            </a:r>
          </a:p>
          <a:p>
            <a:pPr marL="715963" lvl="0" algn="just" defTabSz="457200">
              <a:lnSpc>
                <a:spcPct val="107000"/>
              </a:lnSpc>
            </a:pPr>
            <a:r>
              <a:rPr lang="ru-RU" sz="1400" i="1" dirty="0">
                <a:solidFill>
                  <a:prstClr val="black"/>
                </a:solidFill>
              </a:rPr>
              <a:t>* Указанная схема взаимосвязей должна содержать размер доли участия каждого лица в уставном капитале заявителя, а также принадлежащий указанному лицу процент голосов к общему количеству голосующих акций (долей) заявителя.</a:t>
            </a:r>
          </a:p>
          <a:p>
            <a:pPr marL="457200" lvl="0" algn="just" defTabSz="457200">
              <a:lnSpc>
                <a:spcPct val="107000"/>
              </a:lnSpc>
            </a:pPr>
            <a:endParaRPr lang="ru-RU" sz="1000" dirty="0">
              <a:solidFill>
                <a:prstClr val="black"/>
              </a:solidFill>
              <a:latin typeface="Calibri" panose="020F0502020204030204"/>
            </a:endParaRPr>
          </a:p>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2. Учредительный документ в действующей редакции.</a:t>
            </a:r>
          </a:p>
          <a:p>
            <a:pPr marL="457200" lvl="0" algn="just" defTabSz="457200">
              <a:lnSpc>
                <a:spcPct val="107000"/>
              </a:lnSpc>
            </a:pPr>
            <a:endParaRPr lang="ru-RU" sz="1000" dirty="0">
              <a:solidFill>
                <a:prstClr val="black"/>
              </a:solidFill>
              <a:latin typeface="Calibri" panose="020F0502020204030204"/>
            </a:endParaRPr>
          </a:p>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3. Подготовка внутреннего документа, содержащего меры по выявлению и контролю конфликта интересов при осуществлении деятельности по инвестиционному консультированию, а также предотвращению его последствий (далее – Политика):</a:t>
            </a:r>
          </a:p>
          <a:p>
            <a:pPr marL="742950" lvl="0" indent="-285750" algn="just" defTabSz="457200">
              <a:lnSpc>
                <a:spcPct val="107000"/>
              </a:lnSpc>
              <a:buFontTx/>
              <a:buChar char="-"/>
            </a:pPr>
            <a:r>
              <a:rPr lang="ru-RU" sz="1600" dirty="0">
                <a:solidFill>
                  <a:prstClr val="black"/>
                </a:solidFill>
                <a:latin typeface="Arial" panose="020B0604020202020204" pitchFamily="34" charset="0"/>
                <a:cs typeface="Arial" panose="020B0604020202020204" pitchFamily="34" charset="0"/>
              </a:rPr>
              <a:t>скачайте чек-лист по составлению Политики</a:t>
            </a:r>
            <a:r>
              <a:rPr lang="ru-RU" sz="1600" dirty="0" smtClean="0">
                <a:solidFill>
                  <a:prstClr val="black"/>
                </a:solidFill>
                <a:latin typeface="Arial" panose="020B0604020202020204" pitchFamily="34" charset="0"/>
                <a:cs typeface="Arial" panose="020B0604020202020204" pitchFamily="34" charset="0"/>
              </a:rPr>
              <a:t>;</a:t>
            </a:r>
          </a:p>
          <a:p>
            <a:pPr marL="742950" lvl="0" indent="-285750" algn="just" defTabSz="457200">
              <a:lnSpc>
                <a:spcPct val="107000"/>
              </a:lnSpc>
              <a:buFontTx/>
              <a:buChar char="-"/>
            </a:pPr>
            <a:endParaRPr lang="ru-RU" sz="16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endParaRPr lang="ru-RU" sz="1600" dirty="0">
              <a:solidFill>
                <a:prstClr val="black"/>
              </a:solidFill>
              <a:latin typeface="Arial" panose="020B0604020202020204" pitchFamily="34" charset="0"/>
              <a:cs typeface="Arial" panose="020B0604020202020204" pitchFamily="34" charset="0"/>
            </a:endParaRPr>
          </a:p>
          <a:p>
            <a:pPr marL="180975" algn="ctr" defTabSz="457200"/>
            <a:endParaRPr lang="ru-RU" sz="500" spc="50" dirty="0">
              <a:solidFill>
                <a:prstClr val="black"/>
              </a:solidFill>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9" name="Прямоугольник 8"/>
          <p:cNvSpPr/>
          <p:nvPr/>
        </p:nvSpPr>
        <p:spPr>
          <a:xfrm>
            <a:off x="2614094" y="5652969"/>
            <a:ext cx="8710612" cy="882742"/>
          </a:xfrm>
          <a:prstGeom prst="rect">
            <a:avLst/>
          </a:prstGeom>
        </p:spPr>
        <p:txBody>
          <a:bodyPr wrap="square">
            <a:spAutoFit/>
          </a:bodyPr>
          <a:lstStyle/>
          <a:p>
            <a:pPr marL="742950" indent="-285750" algn="just" defTabSz="457200">
              <a:lnSpc>
                <a:spcPct val="107000"/>
              </a:lnSpc>
              <a:buFontTx/>
              <a:buChar char="-"/>
            </a:pPr>
            <a:r>
              <a:rPr lang="ru-RU" sz="1600" dirty="0">
                <a:solidFill>
                  <a:prstClr val="black"/>
                </a:solidFill>
                <a:latin typeface="Arial" panose="020B0604020202020204" pitchFamily="34" charset="0"/>
                <a:cs typeface="Arial" panose="020B0604020202020204" pitchFamily="34" charset="0"/>
              </a:rPr>
              <a:t>разработайте Политику в соответствии с указанным чек-листом;</a:t>
            </a:r>
          </a:p>
          <a:p>
            <a:pPr marL="742950" indent="-285750" algn="just" defTabSz="457200">
              <a:lnSpc>
                <a:spcPct val="107000"/>
              </a:lnSpc>
              <a:buFontTx/>
              <a:buChar char="-"/>
            </a:pPr>
            <a:r>
              <a:rPr lang="ru-RU" sz="1600" dirty="0">
                <a:solidFill>
                  <a:prstClr val="black"/>
                </a:solidFill>
                <a:latin typeface="Arial" panose="020B0604020202020204" pitchFamily="34" charset="0"/>
                <a:cs typeface="Arial" panose="020B0604020202020204" pitchFamily="34" charset="0"/>
              </a:rPr>
              <a:t>утвердите Политику приказом единоличного исполнительного органа заявителя (далее – ЕИО).</a:t>
            </a:r>
          </a:p>
        </p:txBody>
      </p:sp>
      <p:graphicFrame>
        <p:nvGraphicFramePr>
          <p:cNvPr id="13" name="Объект 12">
            <a:hlinkClick r:id="" action="ppaction://ole?verb=1"/>
          </p:cNvPr>
          <p:cNvGraphicFramePr>
            <a:graphicFrameLocks noChangeAspect="1"/>
          </p:cNvGraphicFramePr>
          <p:nvPr>
            <p:extLst>
              <p:ext uri="{D42A27DB-BD31-4B8C-83A1-F6EECF244321}">
                <p14:modId xmlns:p14="http://schemas.microsoft.com/office/powerpoint/2010/main" val="772508905"/>
              </p:ext>
            </p:extLst>
          </p:nvPr>
        </p:nvGraphicFramePr>
        <p:xfrm>
          <a:off x="3435520" y="4909253"/>
          <a:ext cx="1215685" cy="1025734"/>
        </p:xfrm>
        <a:graphic>
          <a:graphicData uri="http://schemas.openxmlformats.org/presentationml/2006/ole">
            <mc:AlternateContent xmlns:mc="http://schemas.openxmlformats.org/markup-compatibility/2006">
              <mc:Choice xmlns:v="urn:schemas-microsoft-com:vml" Requires="v">
                <p:oleObj spid="_x0000_s10280" name="Документ" showAsIcon="1" r:id="rId3" imgW="914400" imgH="771480" progId="Word.Document.12">
                  <p:embed/>
                </p:oleObj>
              </mc:Choice>
              <mc:Fallback>
                <p:oleObj name="Документ" showAsIcon="1" r:id="rId3" imgW="914400" imgH="771480" progId="Word.Document.12">
                  <p:embed/>
                  <p:pic>
                    <p:nvPicPr>
                      <p:cNvPr id="0" name=""/>
                      <p:cNvPicPr/>
                      <p:nvPr/>
                    </p:nvPicPr>
                    <p:blipFill>
                      <a:blip r:embed="rId4"/>
                      <a:stretch>
                        <a:fillRect/>
                      </a:stretch>
                    </p:blipFill>
                    <p:spPr>
                      <a:xfrm>
                        <a:off x="3435520" y="4909253"/>
                        <a:ext cx="1215685" cy="1025734"/>
                      </a:xfrm>
                      <a:prstGeom prst="rect">
                        <a:avLst/>
                      </a:prstGeom>
                    </p:spPr>
                  </p:pic>
                </p:oleObj>
              </mc:Fallback>
            </mc:AlternateContent>
          </a:graphicData>
        </a:graphic>
      </p:graphicFrame>
      <p:sp>
        <p:nvSpPr>
          <p:cNvPr id="14" name="Управляющая кнопка: в конец 13">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начало 14">
            <a:hlinkClick r:id="rId5" action="ppaction://hlinksldjump"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3630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Подготовка документов в отношении заявителя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2615830"/>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0" name="Прямоугольник 9"/>
          <p:cNvSpPr/>
          <p:nvPr/>
        </p:nvSpPr>
        <p:spPr>
          <a:xfrm>
            <a:off x="2381248" y="1672279"/>
            <a:ext cx="9144517" cy="5607945"/>
          </a:xfrm>
          <a:prstGeom prst="rect">
            <a:avLst/>
          </a:prstGeom>
        </p:spPr>
        <p:txBody>
          <a:bodyPr wrap="square">
            <a:spAutoFit/>
          </a:bodyPr>
          <a:lstStyle/>
          <a:p>
            <a:pPr marL="457200" lvl="0" algn="just" defTabSz="457200">
              <a:lnSpc>
                <a:spcPct val="107000"/>
              </a:lnSpc>
            </a:pPr>
            <a:r>
              <a:rPr lang="ru-RU" sz="1600" dirty="0">
                <a:solidFill>
                  <a:prstClr val="black"/>
                </a:solidFill>
              </a:rPr>
              <a:t>Подготовка анкеты в отношении каждого физического лица, распоряжающегося (владеющего) или осуществляющего доверительное управление 10 и более процентами голосов, приходящихся на голосующие акции (доли), составляющие уставный капитал заявителя (далее – участник)</a:t>
            </a:r>
          </a:p>
          <a:p>
            <a:pPr marL="457200" lvl="0" algn="just" defTabSz="457200">
              <a:lnSpc>
                <a:spcPct val="107000"/>
              </a:lnSpc>
            </a:pPr>
            <a:endParaRPr lang="ru-RU" sz="1600" dirty="0">
              <a:solidFill>
                <a:prstClr val="black"/>
              </a:solidFill>
            </a:endParaRPr>
          </a:p>
          <a:p>
            <a:pPr marL="800100" lvl="0" indent="-342900" algn="just" defTabSz="457200">
              <a:lnSpc>
                <a:spcPct val="107000"/>
              </a:lnSpc>
              <a:buAutoNum type="arabicPeriod"/>
            </a:pPr>
            <a:r>
              <a:rPr lang="ru-RU" sz="1600" dirty="0" smtClean="0">
                <a:solidFill>
                  <a:prstClr val="black"/>
                </a:solidFill>
              </a:rPr>
              <a:t>Скачайте </a:t>
            </a:r>
            <a:r>
              <a:rPr lang="ru-RU" sz="1600" dirty="0">
                <a:solidFill>
                  <a:prstClr val="black"/>
                </a:solidFill>
              </a:rPr>
              <a:t>форму анкеты и образец заполнения</a:t>
            </a:r>
            <a:r>
              <a:rPr lang="ru-RU" sz="1600" dirty="0" smtClean="0">
                <a:solidFill>
                  <a:prstClr val="black"/>
                </a:solidFill>
              </a:rPr>
              <a:t>.</a:t>
            </a:r>
          </a:p>
          <a:p>
            <a:pPr marL="457200" lvl="0" algn="just" defTabSz="457200">
              <a:lnSpc>
                <a:spcPct val="107000"/>
              </a:lnSpc>
            </a:pPr>
            <a:endParaRPr lang="ru-RU" sz="1600" dirty="0" smtClean="0">
              <a:solidFill>
                <a:prstClr val="black"/>
              </a:solidFill>
            </a:endParaRPr>
          </a:p>
          <a:p>
            <a:pPr marL="457200" lvl="0" algn="just" defTabSz="457200">
              <a:lnSpc>
                <a:spcPct val="107000"/>
              </a:lnSpc>
            </a:pPr>
            <a:endParaRPr lang="ru-RU" sz="1600" dirty="0">
              <a:solidFill>
                <a:prstClr val="black"/>
              </a:solidFill>
            </a:endParaRPr>
          </a:p>
          <a:p>
            <a:pPr marL="457200" lvl="0" algn="just" defTabSz="457200">
              <a:lnSpc>
                <a:spcPct val="107000"/>
              </a:lnSpc>
            </a:pPr>
            <a:endParaRPr lang="ru-RU" sz="1600" dirty="0">
              <a:solidFill>
                <a:prstClr val="black"/>
              </a:solidFill>
            </a:endParaRPr>
          </a:p>
          <a:p>
            <a:pPr marL="457200" lvl="0" algn="just" defTabSz="457200">
              <a:lnSpc>
                <a:spcPct val="107000"/>
              </a:lnSpc>
            </a:pPr>
            <a:endParaRPr lang="ru-RU" sz="1600" dirty="0">
              <a:solidFill>
                <a:prstClr val="black"/>
              </a:solidFill>
            </a:endParaRPr>
          </a:p>
          <a:p>
            <a:pPr marL="457200" lvl="0" algn="just" defTabSz="457200">
              <a:lnSpc>
                <a:spcPct val="107000"/>
              </a:lnSpc>
            </a:pPr>
            <a:r>
              <a:rPr lang="ru-RU" sz="1600" dirty="0">
                <a:solidFill>
                  <a:prstClr val="black"/>
                </a:solidFill>
              </a:rPr>
              <a:t>2. Заполните анкету в соответствии с образцом.</a:t>
            </a:r>
          </a:p>
          <a:p>
            <a:pPr marL="457200" lvl="0" algn="just" defTabSz="457200">
              <a:lnSpc>
                <a:spcPct val="107000"/>
              </a:lnSpc>
            </a:pPr>
            <a:endParaRPr lang="ru-RU" sz="1600" dirty="0">
              <a:solidFill>
                <a:prstClr val="black"/>
              </a:solidFill>
            </a:endParaRPr>
          </a:p>
          <a:p>
            <a:pPr marL="457200" lvl="0" algn="just" defTabSz="457200">
              <a:lnSpc>
                <a:spcPct val="107000"/>
              </a:lnSpc>
            </a:pPr>
            <a:r>
              <a:rPr lang="ru-RU" sz="1600" dirty="0">
                <a:solidFill>
                  <a:prstClr val="black"/>
                </a:solidFill>
              </a:rPr>
              <a:t>3. Распечатайте заполненную форму.</a:t>
            </a:r>
          </a:p>
          <a:p>
            <a:pPr marL="457200" lvl="0" algn="just" defTabSz="457200">
              <a:lnSpc>
                <a:spcPct val="107000"/>
              </a:lnSpc>
            </a:pPr>
            <a:endParaRPr lang="ru-RU" sz="1600" dirty="0">
              <a:solidFill>
                <a:prstClr val="black"/>
              </a:solidFill>
            </a:endParaRPr>
          </a:p>
          <a:p>
            <a:pPr marL="457200" lvl="0" algn="just" defTabSz="457200">
              <a:lnSpc>
                <a:spcPct val="107000"/>
              </a:lnSpc>
            </a:pPr>
            <a:r>
              <a:rPr lang="ru-RU" sz="1600" dirty="0">
                <a:solidFill>
                  <a:prstClr val="black"/>
                </a:solidFill>
              </a:rPr>
              <a:t>4. Заполненная форма подписывается участником с указанием даты подписания.</a:t>
            </a:r>
          </a:p>
          <a:p>
            <a:pPr marL="457200" lvl="0" algn="just" defTabSz="457200">
              <a:lnSpc>
                <a:spcPct val="107000"/>
              </a:lnSpc>
            </a:pPr>
            <a:endParaRPr lang="ru-RU" sz="1600" dirty="0">
              <a:solidFill>
                <a:prstClr val="black"/>
              </a:solidFill>
            </a:endParaRPr>
          </a:p>
          <a:p>
            <a:pPr marL="457200" lvl="0" algn="just" defTabSz="457200">
              <a:lnSpc>
                <a:spcPct val="107000"/>
              </a:lnSpc>
            </a:pPr>
            <a:r>
              <a:rPr lang="ru-RU" sz="1600" dirty="0">
                <a:solidFill>
                  <a:prstClr val="black"/>
                </a:solidFill>
              </a:rPr>
              <a:t>5. Подпишите каждую анкету ЕИО заявителя, расшифруйте подпись и укажите дату подписания.</a:t>
            </a:r>
          </a:p>
          <a:p>
            <a:pPr marL="457200" lvl="0" algn="just" defTabSz="457200">
              <a:lnSpc>
                <a:spcPct val="107000"/>
              </a:lnSpc>
            </a:pPr>
            <a:endParaRPr lang="ru-RU" sz="1600" dirty="0">
              <a:solidFill>
                <a:prstClr val="black"/>
              </a:solidFill>
            </a:endParaRPr>
          </a:p>
          <a:p>
            <a:pPr marL="457200" lvl="0" algn="just" defTabSz="457200">
              <a:lnSpc>
                <a:spcPct val="107000"/>
              </a:lnSpc>
            </a:pPr>
            <a:endParaRPr lang="ru-RU" sz="1600" dirty="0">
              <a:solidFill>
                <a:prstClr val="black"/>
              </a:solidFill>
              <a:cs typeface="Arial" panose="020B0604020202020204" pitchFamily="34" charset="0"/>
            </a:endParaRPr>
          </a:p>
          <a:p>
            <a:pPr marL="180975" algn="ctr" defTabSz="457200"/>
            <a:endParaRPr lang="ru-RU" sz="1600" spc="50" dirty="0">
              <a:solidFill>
                <a:prstClr val="black"/>
              </a:solidFill>
              <a:cs typeface="Arial" panose="020B0604020202020204" pitchFamily="34" charset="0"/>
            </a:endParaRP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14" name="Управляющая кнопка: в конец 13">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начало 14">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6" name="Объект 15" descr="Анкета образец&#10;">
            <a:hlinkClick r:id="" action="ppaction://ole?verb=1"/>
          </p:cNvPr>
          <p:cNvGraphicFramePr>
            <a:graphicFrameLocks noChangeAspect="1"/>
          </p:cNvGraphicFramePr>
          <p:nvPr>
            <p:extLst>
              <p:ext uri="{D42A27DB-BD31-4B8C-83A1-F6EECF244321}">
                <p14:modId xmlns:p14="http://schemas.microsoft.com/office/powerpoint/2010/main" val="1489944588"/>
              </p:ext>
            </p:extLst>
          </p:nvPr>
        </p:nvGraphicFramePr>
        <p:xfrm>
          <a:off x="3995785" y="3444040"/>
          <a:ext cx="1280000" cy="1080000"/>
        </p:xfrm>
        <a:graphic>
          <a:graphicData uri="http://schemas.openxmlformats.org/presentationml/2006/ole">
            <mc:AlternateContent xmlns:mc="http://schemas.openxmlformats.org/markup-compatibility/2006">
              <mc:Choice xmlns:v="urn:schemas-microsoft-com:vml" Requires="v">
                <p:oleObj spid="_x0000_s11342" name="Документ" showAsIcon="1" r:id="rId3" imgW="914400" imgH="771480" progId="Word.Document.12">
                  <p:embed/>
                </p:oleObj>
              </mc:Choice>
              <mc:Fallback>
                <p:oleObj name="Документ" showAsIcon="1" r:id="rId3" imgW="914400" imgH="771480" progId="Word.Document.12">
                  <p:embed/>
                  <p:pic>
                    <p:nvPicPr>
                      <p:cNvPr id="0" name=""/>
                      <p:cNvPicPr/>
                      <p:nvPr/>
                    </p:nvPicPr>
                    <p:blipFill>
                      <a:blip r:embed="rId4"/>
                      <a:stretch>
                        <a:fillRect/>
                      </a:stretch>
                    </p:blipFill>
                    <p:spPr>
                      <a:xfrm>
                        <a:off x="3995785" y="3444040"/>
                        <a:ext cx="1280000" cy="1080000"/>
                      </a:xfrm>
                      <a:prstGeom prst="rect">
                        <a:avLst/>
                      </a:prstGeom>
                    </p:spPr>
                  </p:pic>
                </p:oleObj>
              </mc:Fallback>
            </mc:AlternateContent>
          </a:graphicData>
        </a:graphic>
      </p:graphicFrame>
      <p:graphicFrame>
        <p:nvGraphicFramePr>
          <p:cNvPr id="17" name="Объект 16">
            <a:hlinkClick r:id="" action="ppaction://ole?verb=1"/>
          </p:cNvPr>
          <p:cNvGraphicFramePr>
            <a:graphicFrameLocks noChangeAspect="1"/>
          </p:cNvGraphicFramePr>
          <p:nvPr>
            <p:extLst>
              <p:ext uri="{D42A27DB-BD31-4B8C-83A1-F6EECF244321}">
                <p14:modId xmlns:p14="http://schemas.microsoft.com/office/powerpoint/2010/main" val="4266112597"/>
              </p:ext>
            </p:extLst>
          </p:nvPr>
        </p:nvGraphicFramePr>
        <p:xfrm>
          <a:off x="2713556" y="3442158"/>
          <a:ext cx="1279999" cy="1080000"/>
        </p:xfrm>
        <a:graphic>
          <a:graphicData uri="http://schemas.openxmlformats.org/presentationml/2006/ole">
            <mc:AlternateContent xmlns:mc="http://schemas.openxmlformats.org/markup-compatibility/2006">
              <mc:Choice xmlns:v="urn:schemas-microsoft-com:vml" Requires="v">
                <p:oleObj spid="_x0000_s11343" name="Document" showAsIcon="1" r:id="rId5" imgW="914400" imgH="771480" progId="Word.Document.8">
                  <p:embed/>
                </p:oleObj>
              </mc:Choice>
              <mc:Fallback>
                <p:oleObj name="Document" showAsIcon="1" r:id="rId5" imgW="914400" imgH="771480" progId="Word.Document.8">
                  <p:embed/>
                  <p:pic>
                    <p:nvPicPr>
                      <p:cNvPr id="0" name=""/>
                      <p:cNvPicPr/>
                      <p:nvPr/>
                    </p:nvPicPr>
                    <p:blipFill>
                      <a:blip r:embed="rId6"/>
                      <a:stretch>
                        <a:fillRect/>
                      </a:stretch>
                    </p:blipFill>
                    <p:spPr>
                      <a:xfrm>
                        <a:off x="2713556" y="3442158"/>
                        <a:ext cx="1279999" cy="1080000"/>
                      </a:xfrm>
                      <a:prstGeom prst="rect">
                        <a:avLst/>
                      </a:prstGeom>
                    </p:spPr>
                  </p:pic>
                </p:oleObj>
              </mc:Fallback>
            </mc:AlternateContent>
          </a:graphicData>
        </a:graphic>
      </p:graphicFrame>
    </p:spTree>
    <p:extLst>
      <p:ext uri="{BB962C8B-B14F-4D97-AF65-F5344CB8AC3E}">
        <p14:creationId xmlns:p14="http://schemas.microsoft.com/office/powerpoint/2010/main" val="283256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Подготовка документов в отношении каждого участника</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3100574"/>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0" name="Прямоугольник 9"/>
          <p:cNvSpPr/>
          <p:nvPr/>
        </p:nvSpPr>
        <p:spPr>
          <a:xfrm>
            <a:off x="2381248" y="1672279"/>
            <a:ext cx="9144517" cy="4817344"/>
          </a:xfrm>
          <a:prstGeom prst="rect">
            <a:avLst/>
          </a:prstGeom>
        </p:spPr>
        <p:txBody>
          <a:bodyPr wrap="square">
            <a:spAutoFit/>
          </a:bodyPr>
          <a:lstStyle/>
          <a:p>
            <a:pPr marL="457200" lvl="0" algn="just" defTabSz="457200">
              <a:lnSpc>
                <a:spcPct val="107000"/>
              </a:lnSpc>
            </a:pPr>
            <a:endParaRPr lang="ru-RU" sz="1600" dirty="0">
              <a:solidFill>
                <a:prstClr val="black"/>
              </a:solidFill>
              <a:latin typeface="Arial" panose="020B0604020202020204" pitchFamily="34" charset="0"/>
              <a:cs typeface="Arial" panose="020B0604020202020204" pitchFamily="34" charset="0"/>
            </a:endParaRPr>
          </a:p>
          <a:p>
            <a:pPr marL="685800" lvl="0" indent="-228600" algn="just" defTabSz="457200">
              <a:lnSpc>
                <a:spcPct val="107000"/>
              </a:lnSpc>
              <a:buFontTx/>
              <a:buAutoNum type="arabicPeriod"/>
            </a:pPr>
            <a:r>
              <a:rPr lang="ru-RU" sz="1600" dirty="0">
                <a:solidFill>
                  <a:prstClr val="black"/>
                </a:solidFill>
                <a:latin typeface="Arial" panose="020B0604020202020204" pitchFamily="34" charset="0"/>
                <a:cs typeface="Arial" panose="020B0604020202020204" pitchFamily="34" charset="0"/>
              </a:rPr>
              <a:t>Копия документа, удостоверяющего личность физического лица.</a:t>
            </a:r>
          </a:p>
          <a:p>
            <a:pPr marL="457200" lvl="0" algn="just" defTabSz="457200">
              <a:lnSpc>
                <a:spcPct val="107000"/>
              </a:lnSpc>
            </a:pPr>
            <a:endParaRPr lang="ru-RU" sz="14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2. Копии документов, содержащих сведения об осуществлении трудовой деятельности, в том числе по совместительству, в течение 3 лет, предшествовавших дате представления документов в Банк России</a:t>
            </a:r>
            <a:r>
              <a:rPr lang="ru-RU" sz="1600" dirty="0">
                <a:solidFill>
                  <a:srgbClr val="FF0000"/>
                </a:solidFill>
                <a:latin typeface="Arial" panose="020B0604020202020204" pitchFamily="34" charset="0"/>
                <a:cs typeface="Arial" panose="020B0604020202020204" pitchFamily="34" charset="0"/>
              </a:rPr>
              <a:t> </a:t>
            </a:r>
            <a:r>
              <a:rPr lang="ru-RU" sz="1600" dirty="0">
                <a:solidFill>
                  <a:prstClr val="black"/>
                </a:solidFill>
                <a:latin typeface="Arial" panose="020B0604020202020204" pitchFamily="34" charset="0"/>
                <a:cs typeface="Arial" panose="020B0604020202020204" pitchFamily="34" charset="0"/>
              </a:rPr>
              <a:t>(в случае отсутствия информации в информационных ресурсах Фонда пенсионного и социального страхования Российской Федерации в полном объеме). </a:t>
            </a:r>
          </a:p>
          <a:p>
            <a:pPr marL="712788" lvl="0" algn="just" defTabSz="457200">
              <a:lnSpc>
                <a:spcPct val="107000"/>
              </a:lnSpc>
            </a:pPr>
            <a:r>
              <a:rPr lang="ru-RU" sz="1400" i="1" dirty="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трудовые договоры и т.д.</a:t>
            </a:r>
          </a:p>
          <a:p>
            <a:pPr marL="457200" lvl="0" algn="just" defTabSz="457200">
              <a:lnSpc>
                <a:spcPct val="107000"/>
              </a:lnSpc>
            </a:pPr>
            <a:endParaRPr lang="ru-RU" sz="1400" i="1"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600" dirty="0" smtClean="0">
                <a:solidFill>
                  <a:prstClr val="black"/>
                </a:solidFill>
                <a:latin typeface="Arial" panose="020B0604020202020204" pitchFamily="34" charset="0"/>
                <a:cs typeface="Arial" panose="020B0604020202020204" pitchFamily="34" charset="0"/>
              </a:rPr>
              <a:t>3. Копии </a:t>
            </a:r>
            <a:r>
              <a:rPr lang="ru-RU" sz="1600" dirty="0">
                <a:solidFill>
                  <a:prstClr val="black"/>
                </a:solidFill>
                <a:latin typeface="Arial" panose="020B0604020202020204" pitchFamily="34" charset="0"/>
                <a:cs typeface="Arial" panose="020B0604020202020204" pitchFamily="34" charset="0"/>
              </a:rPr>
              <a:t>документов, подтверждающих отсутствие неснятой или непогашенной судимости, </a:t>
            </a:r>
            <a:r>
              <a:rPr lang="ru-RU" sz="1600" dirty="0" smtClean="0">
                <a:solidFill>
                  <a:prstClr val="black"/>
                </a:solidFill>
                <a:latin typeface="Arial" panose="020B0604020202020204" pitchFamily="34" charset="0"/>
                <a:cs typeface="Arial" panose="020B0604020202020204" pitchFamily="34" charset="0"/>
              </a:rPr>
              <a:t>а </a:t>
            </a:r>
            <a:r>
              <a:rPr lang="ru-RU" sz="1600" dirty="0">
                <a:solidFill>
                  <a:prstClr val="black"/>
                </a:solidFill>
                <a:latin typeface="Arial" panose="020B0604020202020204" pitchFamily="34" charset="0"/>
                <a:cs typeface="Arial" panose="020B0604020202020204" pitchFamily="34" charset="0"/>
              </a:rPr>
              <a:t>также об отсутствии назначения административного наказания в виде дисквалификации, выданные уполномоченными органами иностранного государства. </a:t>
            </a:r>
          </a:p>
          <a:p>
            <a:pPr marL="712788" lvl="0" algn="just" defTabSz="457200">
              <a:lnSpc>
                <a:spcPct val="107000"/>
              </a:lnSpc>
            </a:pPr>
            <a:r>
              <a:rPr lang="ru-RU" sz="1400" i="1" dirty="0">
                <a:solidFill>
                  <a:prstClr val="black"/>
                </a:solidFill>
                <a:latin typeface="Arial" panose="020B0604020202020204" pitchFamily="34" charset="0"/>
                <a:cs typeface="Arial" panose="020B0604020202020204" pitchFamily="34" charset="0"/>
              </a:rPr>
              <a:t>*Представляются в отношении иностранного гражданина или лица без гражданства, постоянно проживающего на территории иностранного государства, либо гражданина Российской Федерации, имеющего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 </a:t>
            </a:r>
          </a:p>
          <a:p>
            <a:pPr marL="180975" algn="ctr" defTabSz="457200"/>
            <a:endParaRPr lang="ru-RU" sz="1600" spc="50" dirty="0">
              <a:solidFill>
                <a:prstClr val="black"/>
              </a:solidFill>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14" name="Управляющая кнопка: в конец 13">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начало 14">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55353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523074" y="1897275"/>
            <a:ext cx="9368428" cy="815351"/>
          </a:xfrm>
          <a:prstGeom prst="rect">
            <a:avLst/>
          </a:prstGeom>
        </p:spPr>
        <p:txBody>
          <a:bodyPr wrap="square">
            <a:spAutoFit/>
          </a:bodyPr>
          <a:lstStyle/>
          <a:p>
            <a:pPr marL="457200" algn="just" defTabSz="457200">
              <a:lnSpc>
                <a:spcPct val="107000"/>
              </a:lnSpc>
            </a:pPr>
            <a:r>
              <a:rPr lang="ru-RU" sz="1500" dirty="0">
                <a:solidFill>
                  <a:prstClr val="black"/>
                </a:solidFill>
                <a:latin typeface="Arial" panose="020B0604020202020204" pitchFamily="34" charset="0"/>
                <a:cs typeface="Arial" panose="020B0604020202020204" pitchFamily="34" charset="0"/>
              </a:rPr>
              <a:t>лица, осуществляющего (планирующего осуществлять) функции работника, </a:t>
            </a:r>
            <a:r>
              <a:rPr lang="en-US" sz="1500" dirty="0" smtClean="0">
                <a:solidFill>
                  <a:prstClr val="black"/>
                </a:solidFill>
                <a:latin typeface="Arial" panose="020B0604020202020204" pitchFamily="34" charset="0"/>
                <a:cs typeface="Arial" panose="020B0604020202020204" pitchFamily="34" charset="0"/>
              </a:rPr>
              <a:t/>
            </a:r>
            <a:br>
              <a:rPr lang="en-US" sz="1500" dirty="0" smtClean="0">
                <a:solidFill>
                  <a:prstClr val="black"/>
                </a:solidFill>
                <a:latin typeface="Arial" panose="020B0604020202020204" pitchFamily="34" charset="0"/>
                <a:cs typeface="Arial" panose="020B0604020202020204" pitchFamily="34" charset="0"/>
              </a:rPr>
            </a:br>
            <a:r>
              <a:rPr lang="ru-RU" sz="1500" dirty="0" smtClean="0">
                <a:solidFill>
                  <a:prstClr val="black"/>
                </a:solidFill>
                <a:latin typeface="Arial" panose="020B0604020202020204" pitchFamily="34" charset="0"/>
                <a:cs typeface="Arial" panose="020B0604020202020204" pitchFamily="34" charset="0"/>
              </a:rPr>
              <a:t>к </a:t>
            </a:r>
            <a:r>
              <a:rPr lang="ru-RU" sz="1500" dirty="0">
                <a:solidFill>
                  <a:prstClr val="black"/>
                </a:solidFill>
                <a:latin typeface="Arial" panose="020B0604020202020204" pitchFamily="34" charset="0"/>
                <a:cs typeface="Arial" panose="020B0604020202020204" pitchFamily="34" charset="0"/>
              </a:rPr>
              <a:t>компетенции которого отнесено осуществление деятельности по инвестиционному консультированию (далее – специалист ИС);</a:t>
            </a:r>
          </a:p>
        </p:txBody>
      </p:sp>
      <p:sp>
        <p:nvSpPr>
          <p:cNvPr id="2" name="Заголовок 1"/>
          <p:cNvSpPr>
            <a:spLocks noGrp="1"/>
          </p:cNvSpPr>
          <p:nvPr>
            <p:ph type="title"/>
          </p:nvPr>
        </p:nvSpPr>
        <p:spPr>
          <a:xfrm>
            <a:off x="433387" y="953268"/>
            <a:ext cx="11325225" cy="606994"/>
          </a:xfrm>
        </p:spPr>
        <p:txBody>
          <a:bodyPr>
            <a:normAutofit/>
          </a:bodyPr>
          <a:lstStyle/>
          <a:p>
            <a:r>
              <a:rPr lang="ru-RU" dirty="0"/>
              <a:t>Подготовка анкет в </a:t>
            </a:r>
            <a:r>
              <a:rPr lang="ru-RU" dirty="0" smtClean="0"/>
              <a:t>отношении:</a:t>
            </a:r>
            <a:endParaRPr lang="ru-RU" dirty="0"/>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3563283"/>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0" name="Прямоугольник 9"/>
          <p:cNvSpPr/>
          <p:nvPr/>
        </p:nvSpPr>
        <p:spPr>
          <a:xfrm>
            <a:off x="2393529" y="1420580"/>
            <a:ext cx="9144517" cy="815351"/>
          </a:xfrm>
          <a:prstGeom prst="rect">
            <a:avLst/>
          </a:prstGeom>
        </p:spPr>
        <p:txBody>
          <a:bodyPr wrap="square">
            <a:spAutoFit/>
          </a:bodyPr>
          <a:lstStyle/>
          <a:p>
            <a:pPr marL="457200" lvl="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  </a:t>
            </a:r>
            <a:r>
              <a:rPr lang="ru-RU" sz="1500" dirty="0">
                <a:solidFill>
                  <a:prstClr val="black"/>
                </a:solidFill>
                <a:latin typeface="Arial" panose="020B0604020202020204" pitchFamily="34" charset="0"/>
                <a:cs typeface="Arial" panose="020B0604020202020204" pitchFamily="34" charset="0"/>
              </a:rPr>
              <a:t>ЕИО;</a:t>
            </a:r>
          </a:p>
          <a:p>
            <a:pPr marL="457200" lvl="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 контролера </a:t>
            </a:r>
            <a:r>
              <a:rPr lang="ru-RU" sz="1500" dirty="0">
                <a:solidFill>
                  <a:prstClr val="black"/>
                </a:solidFill>
                <a:latin typeface="Arial" panose="020B0604020202020204" pitchFamily="34" charset="0"/>
                <a:cs typeface="Arial" panose="020B0604020202020204" pitchFamily="34" charset="0"/>
              </a:rPr>
              <a:t>/ лица, планирующего осуществлять функции контролера; </a:t>
            </a:r>
          </a:p>
          <a:p>
            <a:pPr marL="457200" lvl="0" algn="just" defTabSz="457200">
              <a:lnSpc>
                <a:spcPct val="107000"/>
              </a:lnSpc>
            </a:pPr>
            <a:endParaRPr lang="ru-RU" sz="1500" dirty="0">
              <a:solidFill>
                <a:prstClr val="black"/>
              </a:solidFill>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14" name="Управляющая кнопка: в конец 13">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начало 14">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54370" y="1900772"/>
            <a:ext cx="301686" cy="323165"/>
          </a:xfrm>
          <a:prstGeom prst="rect">
            <a:avLst/>
          </a:prstGeom>
        </p:spPr>
        <p:txBody>
          <a:bodyPr wrap="none">
            <a:spAutoFit/>
          </a:bodyPr>
          <a:lstStyle/>
          <a:p>
            <a:r>
              <a:rPr lang="ru-RU" sz="1500" dirty="0">
                <a:solidFill>
                  <a:prstClr val="black"/>
                </a:solidFill>
                <a:latin typeface="Arial" panose="020B0604020202020204" pitchFamily="34" charset="0"/>
                <a:cs typeface="Arial" panose="020B0604020202020204" pitchFamily="34" charset="0"/>
              </a:rPr>
              <a:t>- </a:t>
            </a:r>
            <a:endParaRPr lang="ru-RU" sz="1500" dirty="0"/>
          </a:p>
        </p:txBody>
      </p:sp>
      <p:sp>
        <p:nvSpPr>
          <p:cNvPr id="8" name="Прямоугольник 7"/>
          <p:cNvSpPr/>
          <p:nvPr/>
        </p:nvSpPr>
        <p:spPr>
          <a:xfrm>
            <a:off x="2477282" y="2995818"/>
            <a:ext cx="8977012" cy="600101"/>
          </a:xfrm>
          <a:prstGeom prst="rect">
            <a:avLst/>
          </a:prstGeom>
        </p:spPr>
        <p:txBody>
          <a:bodyPr wrap="square">
            <a:spAutoFit/>
          </a:bodyPr>
          <a:lstStyle/>
          <a:p>
            <a:pPr marL="457200" lvl="0" algn="just" defTabSz="457200">
              <a:lnSpc>
                <a:spcPct val="107000"/>
              </a:lnSpc>
            </a:pPr>
            <a:endParaRPr lang="ru-RU" sz="16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1. Скачайте </a:t>
            </a:r>
            <a:r>
              <a:rPr lang="ru-RU" sz="1500" dirty="0">
                <a:solidFill>
                  <a:prstClr val="black"/>
                </a:solidFill>
                <a:latin typeface="Arial" panose="020B0604020202020204" pitchFamily="34" charset="0"/>
                <a:cs typeface="Arial" panose="020B0604020202020204" pitchFamily="34" charset="0"/>
              </a:rPr>
              <a:t>форму анкеты и образцы заполнения</a:t>
            </a:r>
            <a:r>
              <a:rPr lang="ru-RU" sz="1500" dirty="0" smtClean="0">
                <a:solidFill>
                  <a:prstClr val="black"/>
                </a:solidFill>
                <a:latin typeface="Arial" panose="020B0604020202020204" pitchFamily="34" charset="0"/>
                <a:cs typeface="Arial" panose="020B0604020202020204" pitchFamily="34" charset="0"/>
              </a:rPr>
              <a:t>.</a:t>
            </a:r>
            <a:endParaRPr lang="ru-RU" sz="1500"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2527525" y="2592994"/>
            <a:ext cx="9235146" cy="568361"/>
          </a:xfrm>
          <a:prstGeom prst="rect">
            <a:avLst/>
          </a:prstGeom>
        </p:spPr>
        <p:txBody>
          <a:bodyPr wrap="square">
            <a:spAutoFit/>
          </a:bodyPr>
          <a:lstStyle/>
          <a:p>
            <a:pPr marL="457200" lvl="0" algn="just" defTabSz="457200">
              <a:lnSpc>
                <a:spcPct val="107000"/>
              </a:lnSpc>
            </a:pPr>
            <a:r>
              <a:rPr lang="ru-RU" sz="1500" dirty="0">
                <a:solidFill>
                  <a:prstClr val="black"/>
                </a:solidFill>
                <a:latin typeface="Arial" panose="020B0604020202020204" pitchFamily="34" charset="0"/>
                <a:cs typeface="Arial" panose="020B0604020202020204" pitchFamily="34" charset="0"/>
              </a:rPr>
              <a:t>лица, осуществляющего (планирующего осуществлять) функции лица, ответственного за организацию системы управления рисками </a:t>
            </a:r>
            <a:r>
              <a:rPr lang="ru-RU" sz="1500" dirty="0" smtClean="0">
                <a:solidFill>
                  <a:prstClr val="black"/>
                </a:solidFill>
                <a:latin typeface="Arial" panose="020B0604020202020204" pitchFamily="34" charset="0"/>
                <a:cs typeface="Arial" panose="020B0604020202020204" pitchFamily="34" charset="0"/>
              </a:rPr>
              <a:t>(</a:t>
            </a:r>
            <a:r>
              <a:rPr lang="ru-RU" sz="1500" dirty="0">
                <a:solidFill>
                  <a:prstClr val="black"/>
                </a:solidFill>
                <a:latin typeface="Arial" panose="020B0604020202020204" pitchFamily="34" charset="0"/>
                <a:cs typeface="Arial" panose="020B0604020202020204" pitchFamily="34" charset="0"/>
              </a:rPr>
              <a:t>далее – риск-менеджер).</a:t>
            </a:r>
          </a:p>
        </p:txBody>
      </p:sp>
      <p:sp>
        <p:nvSpPr>
          <p:cNvPr id="16" name="Прямоугольник 15"/>
          <p:cNvSpPr/>
          <p:nvPr/>
        </p:nvSpPr>
        <p:spPr>
          <a:xfrm>
            <a:off x="2854370" y="2582812"/>
            <a:ext cx="301686" cy="323165"/>
          </a:xfrm>
          <a:prstGeom prst="rect">
            <a:avLst/>
          </a:prstGeom>
        </p:spPr>
        <p:txBody>
          <a:bodyPr wrap="none">
            <a:spAutoFit/>
          </a:bodyPr>
          <a:lstStyle/>
          <a:p>
            <a:r>
              <a:rPr lang="ru-RU" sz="1500" dirty="0">
                <a:solidFill>
                  <a:prstClr val="black"/>
                </a:solidFill>
                <a:latin typeface="Arial" panose="020B0604020202020204" pitchFamily="34" charset="0"/>
                <a:cs typeface="Arial" panose="020B0604020202020204" pitchFamily="34" charset="0"/>
              </a:rPr>
              <a:t>- </a:t>
            </a:r>
            <a:endParaRPr lang="ru-RU" sz="1500" dirty="0"/>
          </a:p>
        </p:txBody>
      </p:sp>
      <p:sp>
        <p:nvSpPr>
          <p:cNvPr id="17" name="Прямоугольник 16"/>
          <p:cNvSpPr/>
          <p:nvPr/>
        </p:nvSpPr>
        <p:spPr>
          <a:xfrm>
            <a:off x="2520052" y="4228236"/>
            <a:ext cx="9360433" cy="584840"/>
          </a:xfrm>
          <a:prstGeom prst="rect">
            <a:avLst/>
          </a:prstGeom>
        </p:spPr>
        <p:txBody>
          <a:bodyPr wrap="square">
            <a:spAutoFit/>
          </a:bodyPr>
          <a:lstStyle/>
          <a:p>
            <a:pPr marL="457200" lvl="0" algn="just" defTabSz="457200">
              <a:lnSpc>
                <a:spcPct val="107000"/>
              </a:lnSpc>
            </a:pPr>
            <a:endParaRPr lang="ru-RU" sz="16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2. Заполните </a:t>
            </a:r>
            <a:r>
              <a:rPr lang="ru-RU" sz="1500" dirty="0">
                <a:solidFill>
                  <a:prstClr val="black"/>
                </a:solidFill>
                <a:latin typeface="Arial" panose="020B0604020202020204" pitchFamily="34" charset="0"/>
                <a:cs typeface="Arial" panose="020B0604020202020204" pitchFamily="34" charset="0"/>
              </a:rPr>
              <a:t>анкеты в соответствии с образцами</a:t>
            </a:r>
            <a:r>
              <a:rPr lang="ru-RU" sz="1500" dirty="0" smtClean="0">
                <a:solidFill>
                  <a:prstClr val="black"/>
                </a:solidFill>
                <a:latin typeface="Arial" panose="020B0604020202020204" pitchFamily="34" charset="0"/>
                <a:cs typeface="Arial" panose="020B0604020202020204" pitchFamily="34" charset="0"/>
              </a:rPr>
              <a:t>.</a:t>
            </a:r>
            <a:endParaRPr lang="ru-RU" sz="1500" dirty="0">
              <a:solidFill>
                <a:prstClr val="black"/>
              </a:solidFill>
              <a:latin typeface="Arial" panose="020B0604020202020204" pitchFamily="34" charset="0"/>
              <a:cs typeface="Arial" panose="020B0604020202020204" pitchFamily="34" charset="0"/>
            </a:endParaRPr>
          </a:p>
        </p:txBody>
      </p:sp>
      <p:graphicFrame>
        <p:nvGraphicFramePr>
          <p:cNvPr id="19" name="Объект 18">
            <a:hlinkClick r:id="" action="ppaction://ole?verb=1"/>
          </p:cNvPr>
          <p:cNvGraphicFramePr>
            <a:graphicFrameLocks noChangeAspect="1"/>
          </p:cNvGraphicFramePr>
          <p:nvPr>
            <p:extLst>
              <p:ext uri="{D42A27DB-BD31-4B8C-83A1-F6EECF244321}">
                <p14:modId xmlns:p14="http://schemas.microsoft.com/office/powerpoint/2010/main" val="1659185866"/>
              </p:ext>
            </p:extLst>
          </p:nvPr>
        </p:nvGraphicFramePr>
        <p:xfrm>
          <a:off x="2854370" y="3649164"/>
          <a:ext cx="1066667" cy="900000"/>
        </p:xfrm>
        <a:graphic>
          <a:graphicData uri="http://schemas.openxmlformats.org/presentationml/2006/ole">
            <mc:AlternateContent xmlns:mc="http://schemas.openxmlformats.org/markup-compatibility/2006">
              <mc:Choice xmlns:v="urn:schemas-microsoft-com:vml" Requires="v">
                <p:oleObj spid="_x0000_s12480"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2854370" y="3649164"/>
                        <a:ext cx="1066667" cy="900000"/>
                      </a:xfrm>
                      <a:prstGeom prst="rect">
                        <a:avLst/>
                      </a:prstGeom>
                    </p:spPr>
                  </p:pic>
                </p:oleObj>
              </mc:Fallback>
            </mc:AlternateContent>
          </a:graphicData>
        </a:graphic>
      </p:graphicFrame>
      <p:graphicFrame>
        <p:nvGraphicFramePr>
          <p:cNvPr id="20" name="Объект 19">
            <a:hlinkClick r:id="" action="ppaction://ole?verb=1"/>
          </p:cNvPr>
          <p:cNvGraphicFramePr>
            <a:graphicFrameLocks noChangeAspect="1"/>
          </p:cNvGraphicFramePr>
          <p:nvPr>
            <p:extLst>
              <p:ext uri="{D42A27DB-BD31-4B8C-83A1-F6EECF244321}">
                <p14:modId xmlns:p14="http://schemas.microsoft.com/office/powerpoint/2010/main" val="58941031"/>
              </p:ext>
            </p:extLst>
          </p:nvPr>
        </p:nvGraphicFramePr>
        <p:xfrm>
          <a:off x="3849916" y="3650277"/>
          <a:ext cx="1066666" cy="900000"/>
        </p:xfrm>
        <a:graphic>
          <a:graphicData uri="http://schemas.openxmlformats.org/presentationml/2006/ole">
            <mc:AlternateContent xmlns:mc="http://schemas.openxmlformats.org/markup-compatibility/2006">
              <mc:Choice xmlns:v="urn:schemas-microsoft-com:vml" Requires="v">
                <p:oleObj spid="_x0000_s12481"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3849916" y="3650277"/>
                        <a:ext cx="1066666" cy="900000"/>
                      </a:xfrm>
                      <a:prstGeom prst="rect">
                        <a:avLst/>
                      </a:prstGeom>
                    </p:spPr>
                  </p:pic>
                </p:oleObj>
              </mc:Fallback>
            </mc:AlternateContent>
          </a:graphicData>
        </a:graphic>
      </p:graphicFrame>
      <p:graphicFrame>
        <p:nvGraphicFramePr>
          <p:cNvPr id="21" name="Объект 20">
            <a:hlinkClick r:id="" action="ppaction://ole?verb=1"/>
          </p:cNvPr>
          <p:cNvGraphicFramePr>
            <a:graphicFrameLocks noChangeAspect="1"/>
          </p:cNvGraphicFramePr>
          <p:nvPr>
            <p:extLst>
              <p:ext uri="{D42A27DB-BD31-4B8C-83A1-F6EECF244321}">
                <p14:modId xmlns:p14="http://schemas.microsoft.com/office/powerpoint/2010/main" val="603349582"/>
              </p:ext>
            </p:extLst>
          </p:nvPr>
        </p:nvGraphicFramePr>
        <p:xfrm>
          <a:off x="7471876" y="3630080"/>
          <a:ext cx="1190080" cy="900000"/>
        </p:xfrm>
        <a:graphic>
          <a:graphicData uri="http://schemas.openxmlformats.org/presentationml/2006/ole">
            <mc:AlternateContent xmlns:mc="http://schemas.openxmlformats.org/markup-compatibility/2006">
              <mc:Choice xmlns:v="urn:schemas-microsoft-com:vml" Requires="v">
                <p:oleObj spid="_x0000_s12482" name="Документ" showAsIcon="1" r:id="rId7" imgW="914400" imgH="771480" progId="Word.Document.12">
                  <p:embed/>
                </p:oleObj>
              </mc:Choice>
              <mc:Fallback>
                <p:oleObj name="Документ" showAsIcon="1" r:id="rId7" imgW="914400" imgH="771480" progId="Word.Document.12">
                  <p:embed/>
                  <p:pic>
                    <p:nvPicPr>
                      <p:cNvPr id="0" name=""/>
                      <p:cNvPicPr/>
                      <p:nvPr/>
                    </p:nvPicPr>
                    <p:blipFill>
                      <a:blip r:embed="rId8"/>
                      <a:stretch>
                        <a:fillRect/>
                      </a:stretch>
                    </p:blipFill>
                    <p:spPr>
                      <a:xfrm>
                        <a:off x="7471876" y="3630080"/>
                        <a:ext cx="1190080" cy="900000"/>
                      </a:xfrm>
                      <a:prstGeom prst="rect">
                        <a:avLst/>
                      </a:prstGeom>
                    </p:spPr>
                  </p:pic>
                </p:oleObj>
              </mc:Fallback>
            </mc:AlternateContent>
          </a:graphicData>
        </a:graphic>
      </p:graphicFrame>
      <p:graphicFrame>
        <p:nvGraphicFramePr>
          <p:cNvPr id="22" name="Объект 21">
            <a:hlinkClick r:id="" action="ppaction://ole?verb=1"/>
          </p:cNvPr>
          <p:cNvGraphicFramePr>
            <a:graphicFrameLocks noChangeAspect="1"/>
          </p:cNvGraphicFramePr>
          <p:nvPr>
            <p:extLst>
              <p:ext uri="{D42A27DB-BD31-4B8C-83A1-F6EECF244321}">
                <p14:modId xmlns:p14="http://schemas.microsoft.com/office/powerpoint/2010/main" val="1698895185"/>
              </p:ext>
            </p:extLst>
          </p:nvPr>
        </p:nvGraphicFramePr>
        <p:xfrm>
          <a:off x="4936541" y="3630080"/>
          <a:ext cx="1066667" cy="900000"/>
        </p:xfrm>
        <a:graphic>
          <a:graphicData uri="http://schemas.openxmlformats.org/presentationml/2006/ole">
            <mc:AlternateContent xmlns:mc="http://schemas.openxmlformats.org/markup-compatibility/2006">
              <mc:Choice xmlns:v="urn:schemas-microsoft-com:vml" Requires="v">
                <p:oleObj spid="_x0000_s12483" name="Документ" showAsIcon="1" r:id="rId9" imgW="914400" imgH="771480" progId="Word.Document.12">
                  <p:embed/>
                </p:oleObj>
              </mc:Choice>
              <mc:Fallback>
                <p:oleObj name="Документ" showAsIcon="1" r:id="rId9" imgW="914400" imgH="771480" progId="Word.Document.12">
                  <p:embed/>
                  <p:pic>
                    <p:nvPicPr>
                      <p:cNvPr id="0" name=""/>
                      <p:cNvPicPr/>
                      <p:nvPr/>
                    </p:nvPicPr>
                    <p:blipFill>
                      <a:blip r:embed="rId10"/>
                      <a:stretch>
                        <a:fillRect/>
                      </a:stretch>
                    </p:blipFill>
                    <p:spPr>
                      <a:xfrm>
                        <a:off x="4936541" y="3630080"/>
                        <a:ext cx="1066667" cy="900000"/>
                      </a:xfrm>
                      <a:prstGeom prst="rect">
                        <a:avLst/>
                      </a:prstGeom>
                    </p:spPr>
                  </p:pic>
                </p:oleObj>
              </mc:Fallback>
            </mc:AlternateContent>
          </a:graphicData>
        </a:graphic>
      </p:graphicFrame>
      <p:graphicFrame>
        <p:nvGraphicFramePr>
          <p:cNvPr id="23" name="Объект 22">
            <a:hlinkClick r:id="" action="ppaction://ole?verb=1"/>
          </p:cNvPr>
          <p:cNvGraphicFramePr>
            <a:graphicFrameLocks noChangeAspect="1"/>
          </p:cNvGraphicFramePr>
          <p:nvPr>
            <p:extLst>
              <p:ext uri="{D42A27DB-BD31-4B8C-83A1-F6EECF244321}">
                <p14:modId xmlns:p14="http://schemas.microsoft.com/office/powerpoint/2010/main" val="404136500"/>
              </p:ext>
            </p:extLst>
          </p:nvPr>
        </p:nvGraphicFramePr>
        <p:xfrm>
          <a:off x="6094595" y="3659288"/>
          <a:ext cx="1242928" cy="900000"/>
        </p:xfrm>
        <a:graphic>
          <a:graphicData uri="http://schemas.openxmlformats.org/presentationml/2006/ole">
            <mc:AlternateContent xmlns:mc="http://schemas.openxmlformats.org/markup-compatibility/2006">
              <mc:Choice xmlns:v="urn:schemas-microsoft-com:vml" Requires="v">
                <p:oleObj spid="_x0000_s12484" name="Документ" showAsIcon="1" r:id="rId11" imgW="914400" imgH="771480" progId="Word.Document.12">
                  <p:embed/>
                </p:oleObj>
              </mc:Choice>
              <mc:Fallback>
                <p:oleObj name="Документ" showAsIcon="1" r:id="rId11" imgW="914400" imgH="771480" progId="Word.Document.12">
                  <p:embed/>
                  <p:pic>
                    <p:nvPicPr>
                      <p:cNvPr id="0" name=""/>
                      <p:cNvPicPr/>
                      <p:nvPr/>
                    </p:nvPicPr>
                    <p:blipFill>
                      <a:blip r:embed="rId12"/>
                      <a:stretch>
                        <a:fillRect/>
                      </a:stretch>
                    </p:blipFill>
                    <p:spPr>
                      <a:xfrm>
                        <a:off x="6094595" y="3659288"/>
                        <a:ext cx="1242928" cy="900000"/>
                      </a:xfrm>
                      <a:prstGeom prst="rect">
                        <a:avLst/>
                      </a:prstGeom>
                    </p:spPr>
                  </p:pic>
                </p:oleObj>
              </mc:Fallback>
            </mc:AlternateContent>
          </a:graphicData>
        </a:graphic>
      </p:graphicFrame>
      <p:sp>
        <p:nvSpPr>
          <p:cNvPr id="24" name="Прямоугольник 23"/>
          <p:cNvSpPr/>
          <p:nvPr/>
        </p:nvSpPr>
        <p:spPr>
          <a:xfrm>
            <a:off x="2508340" y="4901106"/>
            <a:ext cx="8728096" cy="321370"/>
          </a:xfrm>
          <a:prstGeom prst="rect">
            <a:avLst/>
          </a:prstGeom>
        </p:spPr>
        <p:txBody>
          <a:bodyPr wrap="square">
            <a:spAutoFit/>
          </a:bodyPr>
          <a:lstStyle/>
          <a:p>
            <a:pPr marL="457200" lvl="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3. Распечатайте </a:t>
            </a:r>
            <a:r>
              <a:rPr lang="ru-RU" sz="1500" dirty="0">
                <a:solidFill>
                  <a:prstClr val="black"/>
                </a:solidFill>
                <a:latin typeface="Arial" panose="020B0604020202020204" pitchFamily="34" charset="0"/>
                <a:cs typeface="Arial" panose="020B0604020202020204" pitchFamily="34" charset="0"/>
              </a:rPr>
              <a:t>заполненные формы. </a:t>
            </a:r>
          </a:p>
        </p:txBody>
      </p:sp>
      <p:sp>
        <p:nvSpPr>
          <p:cNvPr id="25" name="Прямоугольник 24"/>
          <p:cNvSpPr/>
          <p:nvPr/>
        </p:nvSpPr>
        <p:spPr>
          <a:xfrm>
            <a:off x="2520052" y="5310507"/>
            <a:ext cx="9163276" cy="568361"/>
          </a:xfrm>
          <a:prstGeom prst="rect">
            <a:avLst/>
          </a:prstGeom>
        </p:spPr>
        <p:txBody>
          <a:bodyPr wrap="square">
            <a:spAutoFit/>
          </a:bodyPr>
          <a:lstStyle/>
          <a:p>
            <a:pPr marL="45720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4. Заполненная </a:t>
            </a:r>
            <a:r>
              <a:rPr lang="ru-RU" sz="1500" dirty="0">
                <a:solidFill>
                  <a:prstClr val="black"/>
                </a:solidFill>
                <a:latin typeface="Arial" panose="020B0604020202020204" pitchFamily="34" charset="0"/>
                <a:cs typeface="Arial" panose="020B0604020202020204" pitchFamily="34" charset="0"/>
              </a:rPr>
              <a:t>форма подписывается лицом, в отношении которого составлена анкета, с указанием даты подписания</a:t>
            </a:r>
            <a:r>
              <a:rPr lang="ru-RU" sz="1500" dirty="0" smtClean="0">
                <a:solidFill>
                  <a:prstClr val="black"/>
                </a:solidFill>
                <a:latin typeface="Arial" panose="020B0604020202020204" pitchFamily="34" charset="0"/>
                <a:cs typeface="Arial" panose="020B0604020202020204" pitchFamily="34" charset="0"/>
              </a:rPr>
              <a:t>.</a:t>
            </a:r>
            <a:endParaRPr lang="ru-RU" sz="1500" dirty="0">
              <a:solidFill>
                <a:prstClr val="black"/>
              </a:solidFill>
              <a:latin typeface="Arial" panose="020B0604020202020204" pitchFamily="34" charset="0"/>
              <a:cs typeface="Arial" panose="020B0604020202020204" pitchFamily="34" charset="0"/>
            </a:endParaRPr>
          </a:p>
        </p:txBody>
      </p:sp>
      <p:sp>
        <p:nvSpPr>
          <p:cNvPr id="26" name="Прямоугольник 25"/>
          <p:cNvSpPr/>
          <p:nvPr/>
        </p:nvSpPr>
        <p:spPr>
          <a:xfrm>
            <a:off x="2521790" y="5933553"/>
            <a:ext cx="8421627" cy="568361"/>
          </a:xfrm>
          <a:prstGeom prst="rect">
            <a:avLst/>
          </a:prstGeom>
        </p:spPr>
        <p:txBody>
          <a:bodyPr wrap="square">
            <a:spAutoFit/>
          </a:bodyPr>
          <a:lstStyle/>
          <a:p>
            <a:pPr marL="457200" lvl="0" algn="just" defTabSz="457200">
              <a:lnSpc>
                <a:spcPct val="107000"/>
              </a:lnSpc>
            </a:pPr>
            <a:r>
              <a:rPr lang="ru-RU" sz="1500" dirty="0" smtClean="0">
                <a:solidFill>
                  <a:prstClr val="black"/>
                </a:solidFill>
                <a:latin typeface="Arial" panose="020B0604020202020204" pitchFamily="34" charset="0"/>
                <a:cs typeface="Arial" panose="020B0604020202020204" pitchFamily="34" charset="0"/>
              </a:rPr>
              <a:t>5. Подпишите </a:t>
            </a:r>
            <a:r>
              <a:rPr lang="ru-RU" sz="1500" dirty="0">
                <a:solidFill>
                  <a:prstClr val="black"/>
                </a:solidFill>
                <a:latin typeface="Arial" panose="020B0604020202020204" pitchFamily="34" charset="0"/>
                <a:cs typeface="Arial" panose="020B0604020202020204" pitchFamily="34" charset="0"/>
              </a:rPr>
              <a:t>каждую анкету ЕИО заявителя, расшифруйте подпись и укажите </a:t>
            </a:r>
            <a:r>
              <a:rPr lang="ru-RU" sz="1500" dirty="0" smtClean="0">
                <a:solidFill>
                  <a:prstClr val="black"/>
                </a:solidFill>
                <a:latin typeface="Arial" panose="020B0604020202020204" pitchFamily="34" charset="0"/>
                <a:cs typeface="Arial" panose="020B0604020202020204" pitchFamily="34" charset="0"/>
              </a:rPr>
              <a:t/>
            </a:r>
            <a:br>
              <a:rPr lang="ru-RU" sz="1500" dirty="0" smtClean="0">
                <a:solidFill>
                  <a:prstClr val="black"/>
                </a:solidFill>
                <a:latin typeface="Arial" panose="020B0604020202020204" pitchFamily="34" charset="0"/>
                <a:cs typeface="Arial" panose="020B0604020202020204" pitchFamily="34" charset="0"/>
              </a:rPr>
            </a:br>
            <a:r>
              <a:rPr lang="ru-RU" sz="1500" dirty="0" smtClean="0">
                <a:solidFill>
                  <a:prstClr val="black"/>
                </a:solidFill>
                <a:latin typeface="Arial" panose="020B0604020202020204" pitchFamily="34" charset="0"/>
                <a:cs typeface="Arial" panose="020B0604020202020204" pitchFamily="34" charset="0"/>
              </a:rPr>
              <a:t>дату </a:t>
            </a:r>
            <a:r>
              <a:rPr lang="ru-RU" sz="1500" dirty="0">
                <a:solidFill>
                  <a:prstClr val="black"/>
                </a:solidFill>
                <a:latin typeface="Arial" panose="020B0604020202020204" pitchFamily="34" charset="0"/>
                <a:cs typeface="Arial" panose="020B0604020202020204" pitchFamily="34" charset="0"/>
              </a:rPr>
              <a:t>подписания.</a:t>
            </a:r>
          </a:p>
        </p:txBody>
      </p:sp>
    </p:spTree>
    <p:extLst>
      <p:ext uri="{BB962C8B-B14F-4D97-AF65-F5344CB8AC3E}">
        <p14:creationId xmlns:p14="http://schemas.microsoft.com/office/powerpoint/2010/main" val="412719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387" y="953268"/>
            <a:ext cx="11325225" cy="606994"/>
          </a:xfrm>
        </p:spPr>
        <p:txBody>
          <a:bodyPr>
            <a:normAutofit fontScale="90000"/>
          </a:bodyPr>
          <a:lstStyle/>
          <a:p>
            <a:r>
              <a:rPr lang="ru-RU" dirty="0"/>
              <a:t>Подготовка документов в отношении </a:t>
            </a:r>
            <a:r>
              <a:rPr lang="ru-RU" u="sng" dirty="0"/>
              <a:t>каждого физического лица</a:t>
            </a:r>
            <a:r>
              <a:rPr lang="ru-RU" dirty="0"/>
              <a:t>, указанного в </a:t>
            </a:r>
            <a:r>
              <a:rPr lang="ru-RU" dirty="0">
                <a:hlinkClick r:id="" action="ppaction://hlinkshowjump?jump=previousslide"/>
              </a:rPr>
              <a:t>шаге 4</a:t>
            </a:r>
            <a:endParaRPr lang="ru-RU" dirty="0"/>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4025994"/>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16" name="Прямоугольник 15"/>
          <p:cNvSpPr/>
          <p:nvPr/>
        </p:nvSpPr>
        <p:spPr>
          <a:xfrm>
            <a:off x="2854370" y="2582812"/>
            <a:ext cx="301686" cy="323165"/>
          </a:xfrm>
          <a:prstGeom prst="rect">
            <a:avLst/>
          </a:prstGeom>
        </p:spPr>
        <p:txBody>
          <a:bodyPr wrap="none">
            <a:spAutoFit/>
          </a:bodyPr>
          <a:lstStyle/>
          <a:p>
            <a:r>
              <a:rPr lang="ru-RU" sz="1500" dirty="0">
                <a:solidFill>
                  <a:prstClr val="black"/>
                </a:solidFill>
                <a:latin typeface="Arial" panose="020B0604020202020204" pitchFamily="34" charset="0"/>
                <a:cs typeface="Arial" panose="020B0604020202020204" pitchFamily="34" charset="0"/>
              </a:rPr>
              <a:t>- </a:t>
            </a:r>
            <a:endParaRPr lang="ru-RU" sz="1500" dirty="0"/>
          </a:p>
        </p:txBody>
      </p:sp>
      <p:sp>
        <p:nvSpPr>
          <p:cNvPr id="27" name="Управляющая кнопка: в конец 26">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Управляющая кнопка: в начало 27">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447746" y="1586560"/>
            <a:ext cx="9606568" cy="4653903"/>
          </a:xfrm>
          <a:prstGeom prst="rect">
            <a:avLst/>
          </a:prstGeom>
        </p:spPr>
        <p:txBody>
          <a:bodyPr wrap="square">
            <a:spAutoFit/>
          </a:bodyPr>
          <a:lstStyle/>
          <a:p>
            <a:pPr marL="457200" algn="just" defTabSz="457200">
              <a:lnSpc>
                <a:spcPct val="107000"/>
              </a:lnSpc>
            </a:pPr>
            <a:endParaRPr lang="ru-RU" sz="500" dirty="0">
              <a:solidFill>
                <a:prstClr val="black"/>
              </a:solidFill>
              <a:latin typeface="Arial" panose="020B0604020202020204" pitchFamily="34" charset="0"/>
              <a:cs typeface="Arial" panose="020B0604020202020204" pitchFamily="34" charset="0"/>
            </a:endParaRPr>
          </a:p>
          <a:p>
            <a:pPr marL="180975" algn="just" defTabSz="457200">
              <a:lnSpc>
                <a:spcPct val="107000"/>
              </a:lnSpc>
              <a:buFontTx/>
              <a:buAutoNum type="arabicPeriod"/>
            </a:pPr>
            <a:r>
              <a:rPr lang="ru-RU" sz="1200" dirty="0" smtClean="0">
                <a:solidFill>
                  <a:prstClr val="black"/>
                </a:solidFill>
                <a:latin typeface="Arial" panose="020B0604020202020204" pitchFamily="34" charset="0"/>
                <a:cs typeface="Arial" panose="020B0604020202020204" pitchFamily="34" charset="0"/>
              </a:rPr>
              <a:t> Копия </a:t>
            </a:r>
            <a:r>
              <a:rPr lang="ru-RU" sz="1200" dirty="0">
                <a:solidFill>
                  <a:prstClr val="black"/>
                </a:solidFill>
                <a:latin typeface="Arial" panose="020B0604020202020204" pitchFamily="34" charset="0"/>
                <a:cs typeface="Arial" panose="020B0604020202020204" pitchFamily="34" charset="0"/>
              </a:rPr>
              <a:t>документа, удостоверяющего личность физического лица</a:t>
            </a:r>
            <a:r>
              <a:rPr lang="ru-RU" sz="1200" dirty="0" smtClean="0">
                <a:solidFill>
                  <a:prstClr val="black"/>
                </a:solidFill>
                <a:latin typeface="Arial" panose="020B0604020202020204" pitchFamily="34" charset="0"/>
                <a:cs typeface="Arial" panose="020B0604020202020204" pitchFamily="34" charset="0"/>
              </a:rPr>
              <a:t>.</a:t>
            </a:r>
          </a:p>
          <a:p>
            <a:pPr marL="180975" algn="just" defTabSz="457200">
              <a:lnSpc>
                <a:spcPct val="107000"/>
              </a:lnSpc>
              <a:buFontTx/>
              <a:buAutoNum type="arabicPeriod"/>
            </a:pPr>
            <a:endParaRPr lang="ru-RU" sz="500" dirty="0" smtClean="0">
              <a:solidFill>
                <a:prstClr val="black"/>
              </a:solidFill>
              <a:latin typeface="Arial" panose="020B0604020202020204" pitchFamily="34" charset="0"/>
              <a:cs typeface="Arial" panose="020B0604020202020204" pitchFamily="34" charset="0"/>
            </a:endParaRPr>
          </a:p>
          <a:p>
            <a:pPr marL="180975" algn="just" defTabSz="457200">
              <a:lnSpc>
                <a:spcPct val="107000"/>
              </a:lnSpc>
            </a:pPr>
            <a:r>
              <a:rPr lang="ru-RU" sz="1200" dirty="0" smtClean="0">
                <a:solidFill>
                  <a:prstClr val="black"/>
                </a:solidFill>
                <a:latin typeface="Arial" panose="020B0604020202020204" pitchFamily="34" charset="0"/>
                <a:cs typeface="Arial" panose="020B0604020202020204" pitchFamily="34" charset="0"/>
              </a:rPr>
              <a:t>2</a:t>
            </a:r>
            <a:r>
              <a:rPr lang="ru-RU" sz="1200" dirty="0">
                <a:solidFill>
                  <a:prstClr val="black"/>
                </a:solidFill>
                <a:latin typeface="Arial" panose="020B0604020202020204" pitchFamily="34" charset="0"/>
                <a:cs typeface="Arial" panose="020B0604020202020204" pitchFamily="34" charset="0"/>
              </a:rPr>
              <a:t>. Копии документов, содержащих сведения об осуществлении трудовой деятельности, в том числе по совместительству, в течение 3 лет, предшествовавших дате представления документов в Банк </a:t>
            </a:r>
            <a:r>
              <a:rPr lang="ru-RU" sz="1200" dirty="0" smtClean="0">
                <a:solidFill>
                  <a:prstClr val="black"/>
                </a:solidFill>
                <a:latin typeface="Arial" panose="020B0604020202020204" pitchFamily="34" charset="0"/>
                <a:cs typeface="Arial" panose="020B0604020202020204" pitchFamily="34" charset="0"/>
              </a:rPr>
              <a:t>России</a:t>
            </a:r>
            <a:r>
              <a:rPr lang="ru-RU" sz="1200" dirty="0">
                <a:solidFill>
                  <a:srgbClr val="FF0000"/>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(в </a:t>
            </a:r>
            <a:r>
              <a:rPr lang="ru-RU" sz="1200" dirty="0">
                <a:solidFill>
                  <a:prstClr val="black"/>
                </a:solidFill>
                <a:latin typeface="Arial" panose="020B0604020202020204" pitchFamily="34" charset="0"/>
                <a:cs typeface="Arial" panose="020B0604020202020204" pitchFamily="34" charset="0"/>
              </a:rPr>
              <a:t>случае отсутствия информации в информационных ресурсах Фонда пенсионного и социального страхования Российской Федерации в полном объеме). </a:t>
            </a:r>
          </a:p>
          <a:p>
            <a:pPr marL="180975" algn="just" defTabSz="457200">
              <a:lnSpc>
                <a:spcPct val="107000"/>
              </a:lnSpc>
            </a:pPr>
            <a:r>
              <a:rPr lang="ru-RU" sz="1100" i="1" dirty="0" smtClean="0">
                <a:solidFill>
                  <a:prstClr val="black"/>
                </a:solidFill>
                <a:latin typeface="Arial" panose="020B0604020202020204" pitchFamily="34" charset="0"/>
                <a:cs typeface="Arial" panose="020B0604020202020204" pitchFamily="34" charset="0"/>
              </a:rPr>
              <a:t>	</a:t>
            </a:r>
            <a:r>
              <a:rPr lang="ru-RU" sz="1000" i="1" dirty="0" smtClean="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трудовые договоры и т.д.</a:t>
            </a:r>
          </a:p>
          <a:p>
            <a:pPr marL="180975" algn="just" defTabSz="457200">
              <a:lnSpc>
                <a:spcPct val="107000"/>
              </a:lnSpc>
            </a:pPr>
            <a:endParaRPr lang="ru-RU" sz="400" i="1" dirty="0" smtClean="0">
              <a:solidFill>
                <a:prstClr val="black"/>
              </a:solidFill>
              <a:latin typeface="Arial" panose="020B0604020202020204" pitchFamily="34" charset="0"/>
              <a:cs typeface="Arial" panose="020B0604020202020204" pitchFamily="34" charset="0"/>
            </a:endParaRPr>
          </a:p>
          <a:p>
            <a:pPr marL="180975" algn="just" defTabSz="457200">
              <a:lnSpc>
                <a:spcPct val="107000"/>
              </a:lnSpc>
            </a:pPr>
            <a:r>
              <a:rPr lang="ru-RU" sz="1200" dirty="0" smtClean="0">
                <a:solidFill>
                  <a:prstClr val="black"/>
                </a:solidFill>
                <a:latin typeface="Arial" panose="020B0604020202020204" pitchFamily="34" charset="0"/>
                <a:cs typeface="Arial" panose="020B0604020202020204" pitchFamily="34" charset="0"/>
              </a:rPr>
              <a:t>3</a:t>
            </a:r>
            <a:r>
              <a:rPr lang="ru-RU" sz="1200" dirty="0">
                <a:solidFill>
                  <a:prstClr val="black"/>
                </a:solidFill>
                <a:latin typeface="Arial" panose="020B0604020202020204" pitchFamily="34" charset="0"/>
                <a:cs typeface="Arial" panose="020B0604020202020204" pitchFamily="34" charset="0"/>
              </a:rPr>
              <a:t>. Копии документов об образовании и (или) </a:t>
            </a:r>
            <a:r>
              <a:rPr lang="ru-RU" sz="1200" dirty="0" smtClean="0">
                <a:solidFill>
                  <a:prstClr val="black"/>
                </a:solidFill>
                <a:latin typeface="Arial" panose="020B0604020202020204" pitchFamily="34" charset="0"/>
                <a:cs typeface="Arial" panose="020B0604020202020204" pitchFamily="34" charset="0"/>
              </a:rPr>
              <a:t>квалификации</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представляются</a:t>
            </a:r>
            <a:r>
              <a:rPr lang="ru-RU" sz="1200" b="1" dirty="0" smtClean="0">
                <a:solidFill>
                  <a:prstClr val="black"/>
                </a:solidFill>
                <a:latin typeface="Arial" panose="020B0604020202020204" pitchFamily="34" charset="0"/>
                <a:cs typeface="Arial" panose="020B0604020202020204" pitchFamily="34" charset="0"/>
              </a:rPr>
              <a:t> только в отношении ЕИО, специалиста ИС и контролера, или лиц, планирующих осуществлять указанные функции</a:t>
            </a:r>
            <a:r>
              <a:rPr lang="ru-RU" sz="1200" dirty="0" smtClean="0">
                <a:solidFill>
                  <a:prstClr val="black"/>
                </a:solidFill>
                <a:latin typeface="Arial" panose="020B0604020202020204" pitchFamily="34" charset="0"/>
                <a:cs typeface="Arial" panose="020B0604020202020204" pitchFamily="34" charset="0"/>
              </a:rPr>
              <a:t>).</a:t>
            </a:r>
            <a:endParaRPr lang="ru-RU" sz="1200" dirty="0">
              <a:solidFill>
                <a:prstClr val="black"/>
              </a:solidFill>
              <a:latin typeface="Arial" panose="020B0604020202020204" pitchFamily="34" charset="0"/>
              <a:cs typeface="Arial" panose="020B0604020202020204" pitchFamily="34" charset="0"/>
            </a:endParaRPr>
          </a:p>
          <a:p>
            <a:pPr marL="361950" indent="-95250" algn="just" defTabSz="457200">
              <a:lnSpc>
                <a:spcPct val="107000"/>
              </a:lnSpc>
            </a:pPr>
            <a:r>
              <a:rPr lang="ru-RU" sz="1000" i="1" dirty="0" smtClean="0">
                <a:solidFill>
                  <a:prstClr val="black"/>
                </a:solidFill>
                <a:latin typeface="Arial" panose="020B0604020202020204" pitchFamily="34" charset="0"/>
                <a:cs typeface="Arial" panose="020B0604020202020204" pitchFamily="34" charset="0"/>
              </a:rPr>
              <a:t>	*</a:t>
            </a:r>
            <a:r>
              <a:rPr lang="ru-RU" sz="1000" i="1" dirty="0">
                <a:solidFill>
                  <a:prstClr val="black"/>
                </a:solidFill>
                <a:latin typeface="Arial" panose="020B0604020202020204" pitchFamily="34" charset="0"/>
                <a:cs typeface="Arial" panose="020B0604020202020204" pitchFamily="34" charset="0"/>
              </a:rPr>
              <a:t>В случае получения высшего образования за пределами Российской Федерации </a:t>
            </a:r>
            <a:r>
              <a:rPr lang="ru-RU" sz="1000" i="1" dirty="0" smtClean="0">
                <a:solidFill>
                  <a:prstClr val="black"/>
                </a:solidFill>
                <a:latin typeface="Arial" panose="020B0604020202020204" pitchFamily="34" charset="0"/>
                <a:cs typeface="Arial" panose="020B0604020202020204" pitchFamily="34" charset="0"/>
              </a:rPr>
              <a:t>к документу </a:t>
            </a:r>
            <a:r>
              <a:rPr lang="ru-RU" sz="1000" i="1" dirty="0">
                <a:solidFill>
                  <a:prstClr val="black"/>
                </a:solidFill>
                <a:latin typeface="Arial" panose="020B0604020202020204" pitchFamily="34" charset="0"/>
                <a:cs typeface="Arial" panose="020B0604020202020204" pitchFamily="34" charset="0"/>
              </a:rPr>
              <a:t>о высшем образовании также должно быть приложено свидетельство </a:t>
            </a:r>
            <a:r>
              <a:rPr lang="ru-RU" sz="1000" i="1" dirty="0" smtClean="0">
                <a:solidFill>
                  <a:prstClr val="black"/>
                </a:solidFill>
                <a:latin typeface="Arial" panose="020B0604020202020204" pitchFamily="34" charset="0"/>
                <a:cs typeface="Arial" panose="020B0604020202020204" pitchFamily="34" charset="0"/>
              </a:rPr>
              <a:t>о признании </a:t>
            </a:r>
            <a:r>
              <a:rPr lang="ru-RU" sz="1000" i="1" dirty="0">
                <a:solidFill>
                  <a:prstClr val="black"/>
                </a:solidFill>
                <a:latin typeface="Arial" panose="020B0604020202020204" pitchFamily="34" charset="0"/>
                <a:cs typeface="Arial" panose="020B0604020202020204" pitchFamily="34" charset="0"/>
              </a:rPr>
              <a:t>иностранного образования на территории Российской Федерации</a:t>
            </a:r>
            <a:r>
              <a:rPr lang="ru-RU" sz="1000" i="1" dirty="0" smtClean="0">
                <a:solidFill>
                  <a:prstClr val="black"/>
                </a:solidFill>
                <a:latin typeface="Arial" panose="020B0604020202020204" pitchFamily="34" charset="0"/>
                <a:cs typeface="Arial" panose="020B0604020202020204" pitchFamily="34" charset="0"/>
              </a:rPr>
              <a:t>.</a:t>
            </a:r>
          </a:p>
          <a:p>
            <a:pPr marL="180975" algn="just" defTabSz="457200">
              <a:lnSpc>
                <a:spcPct val="107000"/>
              </a:lnSpc>
            </a:pPr>
            <a:endParaRPr lang="ru-RU" sz="400" i="1" dirty="0" smtClean="0">
              <a:solidFill>
                <a:prstClr val="black"/>
              </a:solidFill>
              <a:latin typeface="Arial" panose="020B0604020202020204" pitchFamily="34" charset="0"/>
              <a:cs typeface="Arial" panose="020B0604020202020204" pitchFamily="34" charset="0"/>
            </a:endParaRPr>
          </a:p>
          <a:p>
            <a:pPr marL="180975" algn="just" defTabSz="457200">
              <a:lnSpc>
                <a:spcPct val="107000"/>
              </a:lnSpc>
            </a:pPr>
            <a:r>
              <a:rPr lang="ru-RU" sz="1200" dirty="0" smtClean="0">
                <a:solidFill>
                  <a:prstClr val="black"/>
                </a:solidFill>
                <a:latin typeface="Arial" panose="020B0604020202020204" pitchFamily="34" charset="0"/>
                <a:cs typeface="Arial" panose="020B0604020202020204" pitchFamily="34" charset="0"/>
              </a:rPr>
              <a:t>4. Копии документов, подтверждающих наличие профессионального опыта, установленного </a:t>
            </a:r>
            <a:r>
              <a:rPr lang="ru-RU" sz="1200" dirty="0">
                <a:solidFill>
                  <a:prstClr val="black"/>
                </a:solidFill>
                <a:latin typeface="Arial" panose="020B0604020202020204" pitchFamily="34" charset="0"/>
                <a:cs typeface="Arial" panose="020B0604020202020204" pitchFamily="34" charset="0"/>
              </a:rPr>
              <a:t>подпунктом 5.1 пункта 5 Положения о специалистах финансового рынка, утвержденного приказом ФСФР России от 28.01.2010 № </a:t>
            </a:r>
            <a:r>
              <a:rPr lang="ru-RU" sz="1200" dirty="0" smtClean="0">
                <a:solidFill>
                  <a:prstClr val="black"/>
                </a:solidFill>
                <a:latin typeface="Arial" panose="020B0604020202020204" pitchFamily="34" charset="0"/>
                <a:cs typeface="Arial" panose="020B0604020202020204" pitchFamily="34" charset="0"/>
              </a:rPr>
              <a:t>10-4/</a:t>
            </a:r>
            <a:r>
              <a:rPr lang="ru-RU" sz="1200" dirty="0" err="1" smtClean="0">
                <a:solidFill>
                  <a:prstClr val="black"/>
                </a:solidFill>
                <a:latin typeface="Arial" panose="020B0604020202020204" pitchFamily="34" charset="0"/>
                <a:cs typeface="Arial" panose="020B0604020202020204" pitchFamily="34" charset="0"/>
              </a:rPr>
              <a:t>пз</a:t>
            </a:r>
            <a:r>
              <a:rPr lang="ru-RU" sz="1200" dirty="0" smtClean="0">
                <a:solidFill>
                  <a:prstClr val="black"/>
                </a:solidFill>
                <a:latin typeface="Arial" panose="020B0604020202020204" pitchFamily="34" charset="0"/>
                <a:cs typeface="Arial" panose="020B0604020202020204" pitchFamily="34" charset="0"/>
              </a:rPr>
              <a:t>-н,</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и </a:t>
            </a:r>
            <a:r>
              <a:rPr lang="ru-RU" sz="1200" dirty="0">
                <a:solidFill>
                  <a:prstClr val="black"/>
                </a:solidFill>
                <a:latin typeface="Arial" panose="020B0604020202020204" pitchFamily="34" charset="0"/>
                <a:cs typeface="Arial" panose="020B0604020202020204" pitchFamily="34" charset="0"/>
              </a:rPr>
              <a:t>пунктом </a:t>
            </a:r>
            <a:r>
              <a:rPr lang="ru-RU" sz="1200" dirty="0" smtClean="0">
                <a:solidFill>
                  <a:prstClr val="black"/>
                </a:solidFill>
                <a:latin typeface="Arial" panose="020B0604020202020204" pitchFamily="34" charset="0"/>
                <a:cs typeface="Arial" panose="020B0604020202020204" pitchFamily="34" charset="0"/>
              </a:rPr>
              <a:t>3 Указания Банка России от 02.11.2018 № 4956-У «О требованиях к инвестиционным советникам»</a:t>
            </a:r>
            <a:r>
              <a:rPr lang="ru-RU" sz="1200" dirty="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(представляются </a:t>
            </a:r>
            <a:r>
              <a:rPr lang="ru-RU" sz="1200" b="1" dirty="0">
                <a:solidFill>
                  <a:prstClr val="black"/>
                </a:solidFill>
                <a:latin typeface="Arial" panose="020B0604020202020204" pitchFamily="34" charset="0"/>
                <a:cs typeface="Arial" panose="020B0604020202020204" pitchFamily="34" charset="0"/>
              </a:rPr>
              <a:t>только в отношении ЕИО </a:t>
            </a:r>
            <a:r>
              <a:rPr lang="ru-RU" sz="1200" b="1" dirty="0" smtClean="0">
                <a:solidFill>
                  <a:prstClr val="black"/>
                </a:solidFill>
                <a:latin typeface="Arial" panose="020B0604020202020204" pitchFamily="34" charset="0"/>
                <a:cs typeface="Arial" panose="020B0604020202020204" pitchFamily="34" charset="0"/>
              </a:rPr>
              <a:t>и специалиста ИС или лица, планирующего осуществлять функции специалиста ИС</a:t>
            </a:r>
            <a:r>
              <a:rPr lang="ru-RU" sz="1200" dirty="0" smtClean="0">
                <a:solidFill>
                  <a:prstClr val="black"/>
                </a:solidFill>
                <a:latin typeface="Arial" panose="020B0604020202020204" pitchFamily="34" charset="0"/>
                <a:cs typeface="Arial" panose="020B0604020202020204" pitchFamily="34" charset="0"/>
              </a:rPr>
              <a:t>).</a:t>
            </a:r>
            <a:endParaRPr lang="ru-RU" sz="1200" dirty="0">
              <a:solidFill>
                <a:prstClr val="black"/>
              </a:solidFill>
              <a:latin typeface="Arial" panose="020B0604020202020204" pitchFamily="34" charset="0"/>
              <a:cs typeface="Arial" panose="020B0604020202020204" pitchFamily="34" charset="0"/>
            </a:endParaRPr>
          </a:p>
          <a:p>
            <a:pPr marL="361950" algn="just" defTabSz="457200">
              <a:lnSpc>
                <a:spcPct val="107000"/>
              </a:lnSpc>
            </a:pPr>
            <a:r>
              <a:rPr lang="ru-RU" sz="1000" i="1" dirty="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должностные инструкции, трудовые договоры, свидетельства о </a:t>
            </a:r>
            <a:r>
              <a:rPr lang="ru-RU" sz="1000" i="1" dirty="0" smtClean="0">
                <a:solidFill>
                  <a:prstClr val="black"/>
                </a:solidFill>
                <a:latin typeface="Arial" panose="020B0604020202020204" pitchFamily="34" charset="0"/>
                <a:cs typeface="Arial" panose="020B0604020202020204" pitchFamily="34" charset="0"/>
              </a:rPr>
              <a:t>квалификации, </a:t>
            </a:r>
            <a:r>
              <a:rPr lang="ru-RU" sz="1000" i="1" dirty="0">
                <a:solidFill>
                  <a:prstClr val="black"/>
                </a:solidFill>
                <a:latin typeface="Arial" panose="020B0604020202020204" pitchFamily="34" charset="0"/>
                <a:cs typeface="Arial" panose="020B0604020202020204" pitchFamily="34" charset="0"/>
              </a:rPr>
              <a:t>международные сертификаты и т.д.</a:t>
            </a:r>
          </a:p>
          <a:p>
            <a:pPr marL="180975" algn="just" defTabSz="457200">
              <a:lnSpc>
                <a:spcPct val="107000"/>
              </a:lnSpc>
            </a:pPr>
            <a:endParaRPr lang="ru-RU" sz="400" i="1" dirty="0" smtClean="0">
              <a:solidFill>
                <a:prstClr val="black"/>
              </a:solidFill>
              <a:latin typeface="Arial" panose="020B0604020202020204" pitchFamily="34" charset="0"/>
              <a:cs typeface="Arial" panose="020B0604020202020204" pitchFamily="34" charset="0"/>
            </a:endParaRPr>
          </a:p>
          <a:p>
            <a:pPr marL="180975" algn="just" defTabSz="457200">
              <a:lnSpc>
                <a:spcPct val="107000"/>
              </a:lnSpc>
            </a:pPr>
            <a:r>
              <a:rPr lang="ru-RU" sz="1200" dirty="0" smtClean="0">
                <a:solidFill>
                  <a:prstClr val="black"/>
                </a:solidFill>
                <a:latin typeface="Arial" panose="020B0604020202020204" pitchFamily="34" charset="0"/>
                <a:cs typeface="Arial" panose="020B0604020202020204" pitchFamily="34" charset="0"/>
              </a:rPr>
              <a:t>5</a:t>
            </a:r>
            <a:r>
              <a:rPr lang="ru-RU" sz="1200" dirty="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Копии документов, подтверждающих назначение работников на должности, а также копии документов, в отношении лиц, планирующих осуществлять функции работников, содержащих </a:t>
            </a:r>
            <a:r>
              <a:rPr lang="ru-RU" sz="1200" dirty="0">
                <a:solidFill>
                  <a:prstClr val="black"/>
                </a:solidFill>
                <a:latin typeface="Arial" panose="020B0604020202020204" pitchFamily="34" charset="0"/>
                <a:cs typeface="Arial" panose="020B0604020202020204" pitchFamily="34" charset="0"/>
              </a:rPr>
              <a:t>планируемые </a:t>
            </a:r>
            <a:r>
              <a:rPr lang="ru-RU" sz="1200" dirty="0" smtClean="0">
                <a:solidFill>
                  <a:prstClr val="black"/>
                </a:solidFill>
                <a:latin typeface="Arial" panose="020B0604020202020204" pitchFamily="34" charset="0"/>
                <a:cs typeface="Arial" panose="020B0604020202020204" pitchFamily="34" charset="0"/>
              </a:rPr>
              <a:t>даты </a:t>
            </a:r>
            <a:r>
              <a:rPr lang="ru-RU" sz="1200" dirty="0">
                <a:solidFill>
                  <a:prstClr val="black"/>
                </a:solidFill>
                <a:latin typeface="Arial" panose="020B0604020202020204" pitchFamily="34" charset="0"/>
                <a:cs typeface="Arial" panose="020B0604020202020204" pitchFamily="34" charset="0"/>
              </a:rPr>
              <a:t>подписания </a:t>
            </a:r>
            <a:r>
              <a:rPr lang="ru-RU" sz="1200" dirty="0" smtClean="0">
                <a:solidFill>
                  <a:prstClr val="black"/>
                </a:solidFill>
                <a:latin typeface="Arial" panose="020B0604020202020204" pitchFamily="34" charset="0"/>
                <a:cs typeface="Arial" panose="020B0604020202020204" pitchFamily="34" charset="0"/>
              </a:rPr>
              <a:t>трудовых договоров и даты </a:t>
            </a:r>
            <a:r>
              <a:rPr lang="ru-RU" sz="1200" dirty="0">
                <a:solidFill>
                  <a:prstClr val="black"/>
                </a:solidFill>
                <a:latin typeface="Arial" panose="020B0604020202020204" pitchFamily="34" charset="0"/>
                <a:cs typeface="Arial" panose="020B0604020202020204" pitchFamily="34" charset="0"/>
              </a:rPr>
              <a:t>начала осуществления </a:t>
            </a:r>
            <a:r>
              <a:rPr lang="ru-RU" sz="1200" dirty="0" smtClean="0">
                <a:solidFill>
                  <a:prstClr val="black"/>
                </a:solidFill>
                <a:latin typeface="Arial" panose="020B0604020202020204" pitchFamily="34" charset="0"/>
                <a:cs typeface="Arial" panose="020B0604020202020204" pitchFamily="34" charset="0"/>
              </a:rPr>
              <a:t>ими функций.</a:t>
            </a:r>
          </a:p>
          <a:p>
            <a:pPr marL="361950" algn="just" defTabSz="457200">
              <a:lnSpc>
                <a:spcPct val="107000"/>
              </a:lnSpc>
            </a:pPr>
            <a:endParaRPr lang="ru-RU" sz="400" dirty="0">
              <a:solidFill>
                <a:prstClr val="black"/>
              </a:solidFill>
              <a:latin typeface="Arial" panose="020B0604020202020204" pitchFamily="34" charset="0"/>
              <a:cs typeface="Arial" panose="020B0604020202020204" pitchFamily="34" charset="0"/>
            </a:endParaRPr>
          </a:p>
          <a:p>
            <a:pPr marL="180975" algn="just" defTabSz="457200">
              <a:lnSpc>
                <a:spcPct val="107000"/>
              </a:lnSpc>
            </a:pPr>
            <a:r>
              <a:rPr lang="ru-RU" sz="1200" dirty="0" smtClean="0">
                <a:solidFill>
                  <a:prstClr val="black"/>
                </a:solidFill>
                <a:latin typeface="Arial" panose="020B0604020202020204" pitchFamily="34" charset="0"/>
                <a:cs typeface="Arial" panose="020B0604020202020204" pitchFamily="34" charset="0"/>
              </a:rPr>
              <a:t>6</a:t>
            </a:r>
            <a:r>
              <a:rPr lang="ru-RU" sz="1200" dirty="0">
                <a:solidFill>
                  <a:prstClr val="black"/>
                </a:solidFill>
                <a:latin typeface="Arial" panose="020B0604020202020204" pitchFamily="34" charset="0"/>
                <a:cs typeface="Arial" panose="020B0604020202020204" pitchFamily="34" charset="0"/>
              </a:rPr>
              <a:t>. Копии документов, подтверждающих отсутствие неснятой или непогашенной судимости, а также об отсутствии назначения административного наказания в виде дисквалификации, выданные уполномоченными органами иностранного государства</a:t>
            </a:r>
            <a:r>
              <a:rPr lang="ru-RU" sz="1200" dirty="0" smtClean="0">
                <a:solidFill>
                  <a:prstClr val="black"/>
                </a:solidFill>
                <a:latin typeface="Arial" panose="020B0604020202020204" pitchFamily="34" charset="0"/>
                <a:cs typeface="Arial" panose="020B0604020202020204" pitchFamily="34" charset="0"/>
              </a:rPr>
              <a:t>.</a:t>
            </a:r>
          </a:p>
          <a:p>
            <a:pPr marL="180975" algn="just" defTabSz="457200">
              <a:lnSpc>
                <a:spcPct val="107000"/>
              </a:lnSpc>
            </a:pPr>
            <a:endParaRPr lang="ru-RU" sz="1200" dirty="0" smtClean="0">
              <a:solidFill>
                <a:prstClr val="black"/>
              </a:solidFill>
              <a:latin typeface="Arial" panose="020B0604020202020204" pitchFamily="34" charset="0"/>
              <a:cs typeface="Arial" panose="020B0604020202020204" pitchFamily="34" charset="0"/>
            </a:endParaRPr>
          </a:p>
        </p:txBody>
      </p:sp>
      <p:sp>
        <p:nvSpPr>
          <p:cNvPr id="13" name="Прямоугольник 12"/>
          <p:cNvSpPr/>
          <p:nvPr/>
        </p:nvSpPr>
        <p:spPr>
          <a:xfrm>
            <a:off x="2333967" y="5762929"/>
            <a:ext cx="9624424" cy="586314"/>
          </a:xfrm>
          <a:prstGeom prst="rect">
            <a:avLst/>
          </a:prstGeom>
        </p:spPr>
        <p:txBody>
          <a:bodyPr wrap="square">
            <a:spAutoFit/>
          </a:bodyPr>
          <a:lstStyle/>
          <a:p>
            <a:pPr marL="447675" algn="just" defTabSz="457200">
              <a:lnSpc>
                <a:spcPct val="107000"/>
              </a:lnSpc>
            </a:pPr>
            <a:r>
              <a:rPr lang="ru-RU" sz="1000" i="1" dirty="0">
                <a:solidFill>
                  <a:prstClr val="black"/>
                </a:solidFill>
                <a:latin typeface="Arial" panose="020B0604020202020204" pitchFamily="34" charset="0"/>
                <a:cs typeface="Arial" panose="020B0604020202020204" pitchFamily="34" charset="0"/>
              </a:rPr>
              <a:t>*Представляются в отношении иностранного гражданина или лица без гражданства, постоянно проживающего на территории иностранного государства, либо гражданина Российской Федерации, имеющего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a:t>
            </a:r>
          </a:p>
        </p:txBody>
      </p:sp>
    </p:spTree>
    <p:extLst>
      <p:ext uri="{BB962C8B-B14F-4D97-AF65-F5344CB8AC3E}">
        <p14:creationId xmlns:p14="http://schemas.microsoft.com/office/powerpoint/2010/main" val="2621008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387" y="953268"/>
            <a:ext cx="11325225" cy="606994"/>
          </a:xfrm>
        </p:spPr>
        <p:txBody>
          <a:bodyPr>
            <a:normAutofit/>
          </a:bodyPr>
          <a:lstStyle/>
          <a:p>
            <a:r>
              <a:rPr lang="ru-RU" dirty="0" smtClean="0"/>
              <a:t>Подготовка документов</a:t>
            </a:r>
            <a:endParaRPr lang="ru-RU" dirty="0"/>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4499724"/>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14" name="Управляющая кнопка: в конец 13">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начало 14">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261674" y="1678179"/>
            <a:ext cx="9496937" cy="1329531"/>
          </a:xfrm>
          <a:prstGeom prst="rect">
            <a:avLst/>
          </a:prstGeom>
        </p:spPr>
        <p:txBody>
          <a:bodyPr wrap="square">
            <a:spAutoFit/>
          </a:bodyPr>
          <a:lstStyle/>
          <a:p>
            <a:pPr marL="45720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При наличии членов совета директоров, членов коллегиального исполнительного органа, внутреннего аудитора (руководителя службы внутреннего аудита), руководителя филиала заявителя подготовьте анкету в отношении каждого </a:t>
            </a:r>
            <a:r>
              <a:rPr lang="ru-RU" sz="1600" dirty="0" smtClean="0">
                <a:solidFill>
                  <a:prstClr val="black"/>
                </a:solidFill>
                <a:latin typeface="Arial" panose="020B0604020202020204" pitchFamily="34" charset="0"/>
                <a:cs typeface="Arial" panose="020B0604020202020204" pitchFamily="34" charset="0"/>
              </a:rPr>
              <a:t>лица, а </a:t>
            </a:r>
            <a:r>
              <a:rPr lang="ru-RU" sz="1600" dirty="0">
                <a:solidFill>
                  <a:prstClr val="black"/>
                </a:solidFill>
                <a:latin typeface="Arial" panose="020B0604020202020204" pitchFamily="34" charset="0"/>
                <a:cs typeface="Arial" panose="020B0604020202020204" pitchFamily="34" charset="0"/>
              </a:rPr>
              <a:t>также документы в отношении каждого лица, в соответствии с </a:t>
            </a:r>
            <a:r>
              <a:rPr lang="ru-RU" sz="1600" dirty="0">
                <a:solidFill>
                  <a:prstClr val="black"/>
                </a:solidFill>
                <a:latin typeface="Arial" panose="020B0604020202020204" pitchFamily="34" charset="0"/>
                <a:cs typeface="Arial" panose="020B0604020202020204" pitchFamily="34" charset="0"/>
                <a:hlinkClick r:id="rId3" action="ppaction://hlinksldjump"/>
              </a:rPr>
              <a:t>шагом </a:t>
            </a:r>
            <a:r>
              <a:rPr lang="ru-RU" sz="1600" dirty="0" smtClean="0">
                <a:solidFill>
                  <a:prstClr val="black"/>
                </a:solidFill>
                <a:latin typeface="Arial" panose="020B0604020202020204" pitchFamily="34" charset="0"/>
                <a:cs typeface="Arial" panose="020B0604020202020204" pitchFamily="34" charset="0"/>
                <a:hlinkClick r:id="rId3" action="ppaction://hlinksldjump"/>
              </a:rPr>
              <a:t>5</a:t>
            </a:r>
            <a:endParaRPr lang="ru-RU" sz="1600" dirty="0" smtClean="0">
              <a:solidFill>
                <a:prstClr val="black"/>
              </a:solidFill>
              <a:latin typeface="Arial" panose="020B0604020202020204" pitchFamily="34" charset="0"/>
              <a:cs typeface="Arial" panose="020B0604020202020204" pitchFamily="34" charset="0"/>
            </a:endParaRPr>
          </a:p>
          <a:p>
            <a:pPr marL="457200" algn="just" defTabSz="457200">
              <a:lnSpc>
                <a:spcPct val="107000"/>
              </a:lnSpc>
            </a:pPr>
            <a:endParaRPr lang="ru-RU" sz="1200" i="1" dirty="0">
              <a:solidFill>
                <a:prstClr val="black"/>
              </a:solidFill>
              <a:latin typeface="Arial" panose="020B0604020202020204" pitchFamily="34" charset="0"/>
              <a:cs typeface="Arial" panose="020B0604020202020204" pitchFamily="34" charset="0"/>
            </a:endParaRPr>
          </a:p>
        </p:txBody>
      </p:sp>
      <p:sp>
        <p:nvSpPr>
          <p:cNvPr id="7" name="Прямоугольник 6"/>
          <p:cNvSpPr/>
          <p:nvPr/>
        </p:nvSpPr>
        <p:spPr>
          <a:xfrm>
            <a:off x="2457761" y="3004699"/>
            <a:ext cx="8911645" cy="477951"/>
          </a:xfrm>
          <a:prstGeom prst="rect">
            <a:avLst/>
          </a:prstGeom>
        </p:spPr>
        <p:txBody>
          <a:bodyPr wrap="square">
            <a:spAutoFit/>
          </a:bodyPr>
          <a:lstStyle/>
          <a:p>
            <a:pPr marL="685800" indent="-228600" algn="just" defTabSz="457200">
              <a:lnSpc>
                <a:spcPct val="107000"/>
              </a:lnSpc>
              <a:buFontTx/>
              <a:buAutoNum type="arabicPeriod"/>
            </a:pPr>
            <a:r>
              <a:rPr lang="ru-RU" sz="1600" dirty="0">
                <a:solidFill>
                  <a:prstClr val="black"/>
                </a:solidFill>
                <a:latin typeface="Arial" panose="020B0604020202020204" pitchFamily="34" charset="0"/>
                <a:cs typeface="Arial" panose="020B0604020202020204" pitchFamily="34" charset="0"/>
              </a:rPr>
              <a:t>Скачайте форму анкеты и образец заполнения.</a:t>
            </a:r>
          </a:p>
          <a:p>
            <a:pPr marL="457200" algn="just" defTabSz="457200">
              <a:lnSpc>
                <a:spcPct val="107000"/>
              </a:lnSpc>
            </a:pPr>
            <a:endParaRPr lang="ru-RU" sz="800" dirty="0">
              <a:solidFill>
                <a:prstClr val="black"/>
              </a:solidFill>
              <a:latin typeface="Arial" panose="020B0604020202020204" pitchFamily="34" charset="0"/>
              <a:cs typeface="Arial" panose="020B0604020202020204" pitchFamily="34" charset="0"/>
            </a:endParaRPr>
          </a:p>
        </p:txBody>
      </p:sp>
      <p:sp>
        <p:nvSpPr>
          <p:cNvPr id="8" name="Прямоугольник 7"/>
          <p:cNvSpPr/>
          <p:nvPr/>
        </p:nvSpPr>
        <p:spPr>
          <a:xfrm>
            <a:off x="2415125" y="4328424"/>
            <a:ext cx="9343485" cy="2068259"/>
          </a:xfrm>
          <a:prstGeom prst="rect">
            <a:avLst/>
          </a:prstGeom>
        </p:spPr>
        <p:txBody>
          <a:bodyPr wrap="square">
            <a:spAutoFit/>
          </a:bodyPr>
          <a:lstStyle/>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2. Заполните анкету в соответствии с образцом.</a:t>
            </a:r>
          </a:p>
          <a:p>
            <a:pPr marL="457200" lvl="0" algn="just" defTabSz="457200">
              <a:lnSpc>
                <a:spcPct val="107000"/>
              </a:lnSpc>
            </a:pPr>
            <a:endParaRPr lang="ru-RU" sz="8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3. Распечатайте заполненную форму. </a:t>
            </a:r>
          </a:p>
          <a:p>
            <a:pPr marL="457200" lvl="0" algn="just" defTabSz="457200">
              <a:lnSpc>
                <a:spcPct val="107000"/>
              </a:lnSpc>
            </a:pPr>
            <a:endParaRPr lang="ru-RU" sz="8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4. Заполненная форма подписывается лицом, в отношении которого составлена анкета, </a:t>
            </a:r>
            <a:r>
              <a:rPr lang="ru-RU" sz="1600" dirty="0" smtClean="0">
                <a:solidFill>
                  <a:prstClr val="black"/>
                </a:solidFill>
                <a:latin typeface="Arial" panose="020B0604020202020204" pitchFamily="34" charset="0"/>
                <a:cs typeface="Arial" panose="020B0604020202020204" pitchFamily="34" charset="0"/>
              </a:rPr>
              <a:t/>
            </a:r>
            <a:br>
              <a:rPr lang="ru-RU" sz="1600" dirty="0" smtClean="0">
                <a:solidFill>
                  <a:prstClr val="black"/>
                </a:solidFill>
                <a:latin typeface="Arial" panose="020B0604020202020204" pitchFamily="34" charset="0"/>
                <a:cs typeface="Arial" panose="020B0604020202020204" pitchFamily="34" charset="0"/>
              </a:rPr>
            </a:br>
            <a:r>
              <a:rPr lang="ru-RU" sz="1600" dirty="0" smtClean="0">
                <a:solidFill>
                  <a:prstClr val="black"/>
                </a:solidFill>
                <a:latin typeface="Arial" panose="020B0604020202020204" pitchFamily="34" charset="0"/>
                <a:cs typeface="Arial" panose="020B0604020202020204" pitchFamily="34" charset="0"/>
              </a:rPr>
              <a:t>с </a:t>
            </a:r>
            <a:r>
              <a:rPr lang="ru-RU" sz="1600" dirty="0">
                <a:solidFill>
                  <a:prstClr val="black"/>
                </a:solidFill>
                <a:latin typeface="Arial" panose="020B0604020202020204" pitchFamily="34" charset="0"/>
                <a:cs typeface="Arial" panose="020B0604020202020204" pitchFamily="34" charset="0"/>
              </a:rPr>
              <a:t>указанием даты подписания.</a:t>
            </a:r>
          </a:p>
          <a:p>
            <a:pPr marL="457200" lvl="0" algn="just" defTabSz="457200">
              <a:lnSpc>
                <a:spcPct val="107000"/>
              </a:lnSpc>
            </a:pPr>
            <a:endParaRPr lang="ru-RU" sz="800" dirty="0">
              <a:solidFill>
                <a:prstClr val="black"/>
              </a:solidFill>
              <a:latin typeface="Arial" panose="020B0604020202020204" pitchFamily="34" charset="0"/>
              <a:cs typeface="Arial" panose="020B0604020202020204" pitchFamily="34" charset="0"/>
            </a:endParaRPr>
          </a:p>
          <a:p>
            <a:pPr marL="457200" lvl="0" algn="just" defTabSz="457200">
              <a:lnSpc>
                <a:spcPct val="107000"/>
              </a:lnSpc>
            </a:pPr>
            <a:r>
              <a:rPr lang="ru-RU" sz="1600" dirty="0">
                <a:solidFill>
                  <a:prstClr val="black"/>
                </a:solidFill>
                <a:latin typeface="Arial" panose="020B0604020202020204" pitchFamily="34" charset="0"/>
                <a:cs typeface="Arial" panose="020B0604020202020204" pitchFamily="34" charset="0"/>
              </a:rPr>
              <a:t>5. Подпишите каждую анкету ЕИО заявителя, расшифруйте подпись и укажите дату подписания. </a:t>
            </a:r>
          </a:p>
        </p:txBody>
      </p:sp>
      <p:graphicFrame>
        <p:nvGraphicFramePr>
          <p:cNvPr id="20" name="Объект 19">
            <a:hlinkClick r:id="" action="ppaction://ole?verb=1"/>
          </p:cNvPr>
          <p:cNvGraphicFramePr>
            <a:graphicFrameLocks noChangeAspect="1"/>
          </p:cNvGraphicFramePr>
          <p:nvPr>
            <p:extLst>
              <p:ext uri="{D42A27DB-BD31-4B8C-83A1-F6EECF244321}">
                <p14:modId xmlns:p14="http://schemas.microsoft.com/office/powerpoint/2010/main" val="3808134427"/>
              </p:ext>
            </p:extLst>
          </p:nvPr>
        </p:nvGraphicFramePr>
        <p:xfrm>
          <a:off x="2774498" y="3419724"/>
          <a:ext cx="1280000" cy="1080000"/>
        </p:xfrm>
        <a:graphic>
          <a:graphicData uri="http://schemas.openxmlformats.org/presentationml/2006/ole">
            <mc:AlternateContent xmlns:mc="http://schemas.openxmlformats.org/markup-compatibility/2006">
              <mc:Choice xmlns:v="urn:schemas-microsoft-com:vml" Requires="v">
                <p:oleObj spid="_x0000_s14410" name="Документ" showAsIcon="1" r:id="rId4" imgW="914400" imgH="771480" progId="Word.Document.12">
                  <p:embed/>
                </p:oleObj>
              </mc:Choice>
              <mc:Fallback>
                <p:oleObj name="Документ" showAsIcon="1" r:id="rId4" imgW="914400" imgH="771480" progId="Word.Document.12">
                  <p:embed/>
                  <p:pic>
                    <p:nvPicPr>
                      <p:cNvPr id="0" name=""/>
                      <p:cNvPicPr/>
                      <p:nvPr/>
                    </p:nvPicPr>
                    <p:blipFill>
                      <a:blip r:embed="rId5"/>
                      <a:stretch>
                        <a:fillRect/>
                      </a:stretch>
                    </p:blipFill>
                    <p:spPr>
                      <a:xfrm>
                        <a:off x="2774498" y="3419724"/>
                        <a:ext cx="1280000" cy="1080000"/>
                      </a:xfrm>
                      <a:prstGeom prst="rect">
                        <a:avLst/>
                      </a:prstGeom>
                    </p:spPr>
                  </p:pic>
                </p:oleObj>
              </mc:Fallback>
            </mc:AlternateContent>
          </a:graphicData>
        </a:graphic>
      </p:graphicFrame>
      <p:graphicFrame>
        <p:nvGraphicFramePr>
          <p:cNvPr id="21" name="Объект 20">
            <a:hlinkClick r:id="" action="ppaction://ole?verb=1"/>
          </p:cNvPr>
          <p:cNvGraphicFramePr>
            <a:graphicFrameLocks noChangeAspect="1"/>
          </p:cNvGraphicFramePr>
          <p:nvPr>
            <p:extLst>
              <p:ext uri="{D42A27DB-BD31-4B8C-83A1-F6EECF244321}">
                <p14:modId xmlns:p14="http://schemas.microsoft.com/office/powerpoint/2010/main" val="3082912774"/>
              </p:ext>
            </p:extLst>
          </p:nvPr>
        </p:nvGraphicFramePr>
        <p:xfrm>
          <a:off x="4287328" y="3419724"/>
          <a:ext cx="1280003" cy="1080000"/>
        </p:xfrm>
        <a:graphic>
          <a:graphicData uri="http://schemas.openxmlformats.org/presentationml/2006/ole">
            <mc:AlternateContent xmlns:mc="http://schemas.openxmlformats.org/markup-compatibility/2006">
              <mc:Choice xmlns:v="urn:schemas-microsoft-com:vml" Requires="v">
                <p:oleObj spid="_x0000_s14411" name="Документ" showAsIcon="1" r:id="rId6" imgW="914400" imgH="771480" progId="Word.Document.12">
                  <p:embed/>
                </p:oleObj>
              </mc:Choice>
              <mc:Fallback>
                <p:oleObj name="Документ" showAsIcon="1" r:id="rId6" imgW="914400" imgH="771480" progId="Word.Document.12">
                  <p:embed/>
                  <p:pic>
                    <p:nvPicPr>
                      <p:cNvPr id="0" name=""/>
                      <p:cNvPicPr/>
                      <p:nvPr/>
                    </p:nvPicPr>
                    <p:blipFill>
                      <a:blip r:embed="rId7"/>
                      <a:stretch>
                        <a:fillRect/>
                      </a:stretch>
                    </p:blipFill>
                    <p:spPr>
                      <a:xfrm>
                        <a:off x="4287328" y="3419724"/>
                        <a:ext cx="1280003" cy="1080000"/>
                      </a:xfrm>
                      <a:prstGeom prst="rect">
                        <a:avLst/>
                      </a:prstGeom>
                    </p:spPr>
                  </p:pic>
                </p:oleObj>
              </mc:Fallback>
            </mc:AlternateContent>
          </a:graphicData>
        </a:graphic>
      </p:graphicFrame>
    </p:spTree>
    <p:extLst>
      <p:ext uri="{BB962C8B-B14F-4D97-AF65-F5344CB8AC3E}">
        <p14:creationId xmlns:p14="http://schemas.microsoft.com/office/powerpoint/2010/main" val="296353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ИНСТРУКЦИЯ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Прямоугольник 7"/>
          <p:cNvSpPr/>
          <p:nvPr/>
        </p:nvSpPr>
        <p:spPr>
          <a:xfrm>
            <a:off x="2586597" y="3819927"/>
            <a:ext cx="6462400" cy="830997"/>
          </a:xfrm>
          <a:prstGeom prst="rect">
            <a:avLst/>
          </a:prstGeom>
        </p:spPr>
        <p:txBody>
          <a:bodyPr wrap="square">
            <a:spAutoFit/>
          </a:bodyPr>
          <a:lstStyle/>
          <a:p>
            <a:pPr defTabSz="457200"/>
            <a:r>
              <a:rPr lang="ru-RU" sz="2400" dirty="0" smtClean="0">
                <a:solidFill>
                  <a:prstClr val="black">
                    <a:lumMod val="95000"/>
                    <a:lumOff val="5000"/>
                  </a:prstClr>
                </a:solidFill>
                <a:latin typeface="Calibri" panose="020F0502020204030204"/>
              </a:rPr>
              <a:t>Активные </a:t>
            </a:r>
            <a:r>
              <a:rPr lang="ru-RU" sz="2400" dirty="0" smtClean="0">
                <a:solidFill>
                  <a:prstClr val="black">
                    <a:lumMod val="95000"/>
                    <a:lumOff val="5000"/>
                  </a:prstClr>
                </a:solidFill>
                <a:latin typeface="Calibri" panose="020F0502020204030204"/>
              </a:rPr>
              <a:t>кнопки для перехода на </a:t>
            </a:r>
            <a:r>
              <a:rPr lang="ru-RU" sz="2400" dirty="0" smtClean="0">
                <a:solidFill>
                  <a:prstClr val="black">
                    <a:lumMod val="95000"/>
                    <a:lumOff val="5000"/>
                  </a:prstClr>
                </a:solidFill>
                <a:latin typeface="Calibri" panose="020F0502020204030204"/>
              </a:rPr>
              <a:t/>
            </a:r>
            <a:br>
              <a:rPr lang="ru-RU" sz="2400" dirty="0" smtClean="0">
                <a:solidFill>
                  <a:prstClr val="black">
                    <a:lumMod val="95000"/>
                    <a:lumOff val="5000"/>
                  </a:prstClr>
                </a:solidFill>
                <a:latin typeface="Calibri" panose="020F0502020204030204"/>
              </a:rPr>
            </a:br>
            <a:r>
              <a:rPr lang="ru-RU" sz="2400" dirty="0" smtClean="0">
                <a:solidFill>
                  <a:prstClr val="black">
                    <a:lumMod val="95000"/>
                    <a:lumOff val="5000"/>
                  </a:prstClr>
                </a:solidFill>
                <a:latin typeface="Calibri" panose="020F0502020204030204"/>
              </a:rPr>
              <a:t>следующие </a:t>
            </a:r>
            <a:r>
              <a:rPr lang="ru-RU" sz="2400" dirty="0" smtClean="0">
                <a:solidFill>
                  <a:prstClr val="black">
                    <a:lumMod val="95000"/>
                    <a:lumOff val="5000"/>
                  </a:prstClr>
                </a:solidFill>
                <a:latin typeface="Calibri" panose="020F0502020204030204"/>
              </a:rPr>
              <a:t>или предыдущие шаги</a:t>
            </a:r>
          </a:p>
        </p:txBody>
      </p:sp>
      <p:sp>
        <p:nvSpPr>
          <p:cNvPr id="9" name="Прямоугольник 8"/>
          <p:cNvSpPr/>
          <p:nvPr/>
        </p:nvSpPr>
        <p:spPr>
          <a:xfrm>
            <a:off x="2586597" y="5678397"/>
            <a:ext cx="7349254" cy="461665"/>
          </a:xfrm>
          <a:prstGeom prst="rect">
            <a:avLst/>
          </a:prstGeom>
        </p:spPr>
        <p:txBody>
          <a:bodyPr wrap="square">
            <a:spAutoFit/>
          </a:bodyPr>
          <a:lstStyle/>
          <a:p>
            <a:pPr algn="just" defTabSz="457200"/>
            <a:r>
              <a:rPr lang="ru-RU" sz="2400" dirty="0" smtClean="0">
                <a:solidFill>
                  <a:prstClr val="black">
                    <a:lumMod val="95000"/>
                    <a:lumOff val="5000"/>
                  </a:prstClr>
                </a:solidFill>
                <a:latin typeface="Calibri" panose="020F0502020204030204"/>
              </a:rPr>
              <a:t>Файлы </a:t>
            </a:r>
            <a:r>
              <a:rPr lang="ru-RU" sz="2400" dirty="0" smtClean="0">
                <a:solidFill>
                  <a:prstClr val="black">
                    <a:lumMod val="95000"/>
                    <a:lumOff val="5000"/>
                  </a:prstClr>
                </a:solidFill>
                <a:latin typeface="Calibri" panose="020F0502020204030204"/>
              </a:rPr>
              <a:t>для скачивания и заполнения</a:t>
            </a:r>
          </a:p>
        </p:txBody>
      </p:sp>
      <p:graphicFrame>
        <p:nvGraphicFramePr>
          <p:cNvPr id="11" name="Объект 10">
            <a:hlinkClick r:id="" action="ppaction://ole?verb=1"/>
          </p:cNvPr>
          <p:cNvGraphicFramePr>
            <a:graphicFrameLocks noChangeAspect="1"/>
          </p:cNvGraphicFramePr>
          <p:nvPr>
            <p:extLst>
              <p:ext uri="{D42A27DB-BD31-4B8C-83A1-F6EECF244321}">
                <p14:modId xmlns:p14="http://schemas.microsoft.com/office/powerpoint/2010/main" val="3593666970"/>
              </p:ext>
            </p:extLst>
          </p:nvPr>
        </p:nvGraphicFramePr>
        <p:xfrm>
          <a:off x="838212" y="5572511"/>
          <a:ext cx="1607702" cy="1392784"/>
        </p:xfrm>
        <a:graphic>
          <a:graphicData uri="http://schemas.openxmlformats.org/presentationml/2006/ole">
            <mc:AlternateContent xmlns:mc="http://schemas.openxmlformats.org/markup-compatibility/2006">
              <mc:Choice xmlns:v="urn:schemas-microsoft-com:vml" Requires="v">
                <p:oleObj spid="_x0000_s1069"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838212" y="5572511"/>
                        <a:ext cx="1607702" cy="1392784"/>
                      </a:xfrm>
                      <a:prstGeom prst="rect">
                        <a:avLst/>
                      </a:prstGeom>
                    </p:spPr>
                  </p:pic>
                </p:oleObj>
              </mc:Fallback>
            </mc:AlternateContent>
          </a:graphicData>
        </a:graphic>
      </p:graphicFrame>
      <p:sp>
        <p:nvSpPr>
          <p:cNvPr id="7" name="Прямоугольник 6"/>
          <p:cNvSpPr/>
          <p:nvPr/>
        </p:nvSpPr>
        <p:spPr>
          <a:xfrm>
            <a:off x="1214872" y="1714500"/>
            <a:ext cx="8402853" cy="1631216"/>
          </a:xfrm>
          <a:prstGeom prst="rect">
            <a:avLst/>
          </a:prstGeom>
        </p:spPr>
        <p:txBody>
          <a:bodyPr wrap="square">
            <a:spAutoFit/>
          </a:bodyPr>
          <a:lstStyle/>
          <a:p>
            <a:pPr marL="457200" indent="-457200" algn="just" defTabSz="457200">
              <a:buFontTx/>
              <a:buAutoNum type="arabicPeriod"/>
            </a:pPr>
            <a:r>
              <a:rPr lang="ru-RU" sz="2400" dirty="0" smtClean="0">
                <a:solidFill>
                  <a:prstClr val="black">
                    <a:lumMod val="95000"/>
                    <a:lumOff val="5000"/>
                  </a:prstClr>
                </a:solidFill>
                <a:latin typeface="Calibri" panose="020F0502020204030204"/>
              </a:rPr>
              <a:t>Скачайте презентацию на рабочий стол. </a:t>
            </a:r>
          </a:p>
          <a:p>
            <a:pPr algn="just" defTabSz="457200"/>
            <a:endParaRPr lang="ru-RU" sz="2400" dirty="0" smtClean="0">
              <a:solidFill>
                <a:prstClr val="black">
                  <a:lumMod val="95000"/>
                  <a:lumOff val="5000"/>
                </a:prstClr>
              </a:solidFill>
              <a:latin typeface="Calibri" panose="020F0502020204030204"/>
            </a:endParaRPr>
          </a:p>
          <a:p>
            <a:pPr algn="just" defTabSz="457200"/>
            <a:r>
              <a:rPr lang="ru-RU" sz="2400" dirty="0" smtClean="0">
                <a:solidFill>
                  <a:prstClr val="black">
                    <a:lumMod val="95000"/>
                    <a:lumOff val="5000"/>
                  </a:prstClr>
                </a:solidFill>
                <a:latin typeface="Calibri" panose="020F0502020204030204"/>
              </a:rPr>
              <a:t>2. </a:t>
            </a:r>
            <a:r>
              <a:rPr lang="ru-RU" sz="2400" dirty="0">
                <a:solidFill>
                  <a:prstClr val="black">
                    <a:lumMod val="95000"/>
                    <a:lumOff val="5000"/>
                  </a:prstClr>
                </a:solidFill>
                <a:latin typeface="Calibri" panose="020F0502020204030204"/>
              </a:rPr>
              <a:t>Для просмотра презентации и корректного отображения всех интерактивных элементов нажмите клавишу </a:t>
            </a:r>
            <a:r>
              <a:rPr lang="en-US" sz="2800" b="1" dirty="0" smtClean="0">
                <a:ln w="0"/>
                <a:solidFill>
                  <a:schemeClr val="accent1"/>
                </a:solidFill>
                <a:effectLst>
                  <a:outerShdw blurRad="38100" dist="25400" dir="5400000" algn="ctr" rotWithShape="0">
                    <a:srgbClr val="6E747A">
                      <a:alpha val="43000"/>
                    </a:srgbClr>
                  </a:outerShdw>
                </a:effectLst>
                <a:latin typeface="Calibri" panose="020F0502020204030204"/>
              </a:rPr>
              <a:t>F5</a:t>
            </a:r>
            <a:r>
              <a:rPr lang="ru-RU" sz="2400" dirty="0">
                <a:solidFill>
                  <a:prstClr val="black">
                    <a:lumMod val="95000"/>
                    <a:lumOff val="5000"/>
                  </a:prstClr>
                </a:solidFill>
                <a:latin typeface="Calibri" panose="020F0502020204030204"/>
              </a:rPr>
              <a:t>.</a:t>
            </a:r>
          </a:p>
        </p:txBody>
      </p:sp>
      <p:pic>
        <p:nvPicPr>
          <p:cNvPr id="13" name="Рисунок 12"/>
          <p:cNvPicPr>
            <a:picLocks noChangeAspect="1"/>
          </p:cNvPicPr>
          <p:nvPr/>
        </p:nvPicPr>
        <p:blipFill rotWithShape="1">
          <a:blip r:embed="rId5"/>
          <a:srcRect t="16100" r="17537" b="8157"/>
          <a:stretch/>
        </p:blipFill>
        <p:spPr>
          <a:xfrm>
            <a:off x="0" y="2469948"/>
            <a:ext cx="1187715" cy="975466"/>
          </a:xfrm>
          <a:prstGeom prst="rect">
            <a:avLst/>
          </a:prstGeom>
        </p:spPr>
      </p:pic>
      <p:sp>
        <p:nvSpPr>
          <p:cNvPr id="14" name="Управляющая кнопка: в начало 13">
            <a:hlinkClick r:id="" action="ppaction://noaction" highlightClick="1"/>
          </p:cNvPr>
          <p:cNvSpPr/>
          <p:nvPr/>
        </p:nvSpPr>
        <p:spPr>
          <a:xfrm>
            <a:off x="919360" y="3691734"/>
            <a:ext cx="1445406" cy="465869"/>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конец 14">
            <a:hlinkClick r:id="" action="ppaction://noaction" highlightClick="1"/>
          </p:cNvPr>
          <p:cNvSpPr/>
          <p:nvPr/>
        </p:nvSpPr>
        <p:spPr>
          <a:xfrm>
            <a:off x="929158" y="4367271"/>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483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387" y="953268"/>
            <a:ext cx="11325225" cy="606994"/>
          </a:xfrm>
        </p:spPr>
        <p:txBody>
          <a:bodyPr>
            <a:normAutofit/>
          </a:bodyPr>
          <a:lstStyle/>
          <a:p>
            <a:pPr marL="457200" algn="ctr">
              <a:lnSpc>
                <a:spcPct val="107000"/>
              </a:lnSpc>
              <a:spcAft>
                <a:spcPts val="0"/>
              </a:spcAft>
            </a:pPr>
            <a:r>
              <a:rPr lang="ru-RU" dirty="0">
                <a:solidFill>
                  <a:schemeClr val="bg1"/>
                </a:solidFill>
              </a:rPr>
              <a:t>Подготовка заявления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6000">
                <a:schemeClr val="accent1">
                  <a:lumMod val="40000"/>
                  <a:lumOff val="60000"/>
                </a:schemeClr>
              </a:gs>
              <a:gs pos="40000">
                <a:schemeClr val="accent1">
                  <a:lumMod val="60000"/>
                  <a:lumOff val="40000"/>
                </a:schemeClr>
              </a:gs>
              <a:gs pos="94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4951420"/>
            <a:ext cx="2689084" cy="530603"/>
          </a:xfrm>
          <a:prstGeom prst="rect">
            <a:avLst/>
          </a:prstGeom>
          <a:solidFill>
            <a:schemeClr val="accent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240906"/>
            <a:ext cx="2304736" cy="3931846"/>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a:solidFill>
                  <a:schemeClr val="bg1"/>
                </a:solidFill>
              </a:rPr>
              <a:t>ШАГ 5</a:t>
            </a:r>
          </a:p>
          <a:p>
            <a:pPr>
              <a:spcAft>
                <a:spcPts val="1500"/>
              </a:spcAft>
            </a:pPr>
            <a:r>
              <a:rPr lang="ru-RU" dirty="0">
                <a:solidFill>
                  <a:schemeClr val="bg1"/>
                </a:solidFill>
              </a:rPr>
              <a:t>ШАГ 6</a:t>
            </a:r>
          </a:p>
          <a:p>
            <a:pPr>
              <a:spcAft>
                <a:spcPts val="1500"/>
              </a:spcAft>
            </a:pPr>
            <a:r>
              <a:rPr lang="ru-RU" dirty="0">
                <a:solidFill>
                  <a:schemeClr val="bg1"/>
                </a:solidFill>
              </a:rPr>
              <a:t>ШАГ 7</a:t>
            </a:r>
          </a:p>
          <a:p>
            <a:pPr>
              <a:spcAft>
                <a:spcPts val="1500"/>
              </a:spcAft>
            </a:pPr>
            <a:r>
              <a:rPr lang="ru-RU" dirty="0" smtClean="0">
                <a:solidFill>
                  <a:schemeClr val="bg1"/>
                </a:solidFill>
              </a:rPr>
              <a:t>НАПРАВЛЕНИЕ ДОКУМЕНТОВ</a:t>
            </a:r>
          </a:p>
        </p:txBody>
      </p:sp>
      <p:sp>
        <p:nvSpPr>
          <p:cNvPr id="12"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юридического лица в ЕРИС</a:t>
            </a:r>
            <a:br>
              <a:rPr lang="ru-RU" sz="2000" dirty="0">
                <a:solidFill>
                  <a:schemeClr val="bg1">
                    <a:lumMod val="50000"/>
                  </a:schemeClr>
                </a:solidFill>
              </a:rPr>
            </a:br>
            <a:endParaRPr lang="ru-RU" sz="2000" dirty="0">
              <a:solidFill>
                <a:schemeClr val="bg1">
                  <a:lumMod val="50000"/>
                </a:schemeClr>
              </a:solidFill>
            </a:endParaRPr>
          </a:p>
        </p:txBody>
      </p:sp>
      <p:sp>
        <p:nvSpPr>
          <p:cNvPr id="16" name="Заголовок 1"/>
          <p:cNvSpPr txBox="1">
            <a:spLocks/>
          </p:cNvSpPr>
          <p:nvPr/>
        </p:nvSpPr>
        <p:spPr>
          <a:xfrm>
            <a:off x="585787" y="1105668"/>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smtClean="0"/>
              <a:t>Подготовка заявления</a:t>
            </a:r>
            <a:endParaRPr lang="ru-RU" dirty="0"/>
          </a:p>
        </p:txBody>
      </p:sp>
      <p:sp>
        <p:nvSpPr>
          <p:cNvPr id="17" name="Управляющая кнопка: в конец 16">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в начало 17">
            <a:hlinkClick r:id="" action="ppaction://hlinkshowjump?jump=previousslide" highlightClick="1"/>
          </p:cNvPr>
          <p:cNvSpPr/>
          <p:nvPr/>
        </p:nvSpPr>
        <p:spPr>
          <a:xfrm>
            <a:off x="167159" y="6234113"/>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2338892" y="1375714"/>
            <a:ext cx="7912189" cy="929357"/>
          </a:xfrm>
          <a:prstGeom prst="rect">
            <a:avLst/>
          </a:prstGeom>
        </p:spPr>
        <p:txBody>
          <a:bodyPr wrap="square">
            <a:spAutoFit/>
          </a:bodyPr>
          <a:lstStyle/>
          <a:p>
            <a:pPr marL="457200" algn="just" defTabSz="457200">
              <a:lnSpc>
                <a:spcPct val="107000"/>
              </a:lnSpc>
            </a:pPr>
            <a:endParaRPr lang="ru-RU" dirty="0">
              <a:solidFill>
                <a:prstClr val="black"/>
              </a:solidFill>
            </a:endParaRPr>
          </a:p>
          <a:p>
            <a:pPr marL="457200" algn="just" defTabSz="457200">
              <a:lnSpc>
                <a:spcPct val="107000"/>
              </a:lnSpc>
            </a:pPr>
            <a:r>
              <a:rPr lang="ru-RU" sz="1600" dirty="0" smtClean="0">
                <a:solidFill>
                  <a:prstClr val="black"/>
                </a:solidFill>
              </a:rPr>
              <a:t>1. </a:t>
            </a:r>
            <a:r>
              <a:rPr lang="ru-RU" sz="1600" dirty="0">
                <a:solidFill>
                  <a:prstClr val="black"/>
                </a:solidFill>
                <a:latin typeface="Arial" panose="020B0604020202020204" pitchFamily="34" charset="0"/>
                <a:cs typeface="Arial" panose="020B0604020202020204" pitchFamily="34" charset="0"/>
              </a:rPr>
              <a:t>Скачайте форму заявления и образец заполнения.</a:t>
            </a:r>
          </a:p>
          <a:p>
            <a:pPr marL="457200" algn="just" defTabSz="457200">
              <a:lnSpc>
                <a:spcPct val="107000"/>
              </a:lnSpc>
            </a:pPr>
            <a:endParaRPr lang="ru-RU" sz="1600" dirty="0" smtClean="0">
              <a:solidFill>
                <a:prstClr val="black"/>
              </a:solidFill>
            </a:endParaRPr>
          </a:p>
        </p:txBody>
      </p:sp>
      <p:sp>
        <p:nvSpPr>
          <p:cNvPr id="9" name="Прямоугольник 8"/>
          <p:cNvSpPr/>
          <p:nvPr/>
        </p:nvSpPr>
        <p:spPr>
          <a:xfrm>
            <a:off x="2841747" y="2898556"/>
            <a:ext cx="8995612" cy="1661993"/>
          </a:xfrm>
          <a:prstGeom prst="rect">
            <a:avLst/>
          </a:prstGeom>
        </p:spPr>
        <p:txBody>
          <a:bodyPr wrap="square">
            <a:spAutoFit/>
          </a:bodyPr>
          <a:lstStyle/>
          <a:p>
            <a:pPr algn="just"/>
            <a:r>
              <a:rPr lang="ru-RU" sz="1600" dirty="0"/>
              <a:t>2. Заполните заявление в соответствии с образцом.</a:t>
            </a:r>
          </a:p>
          <a:p>
            <a:pPr algn="just"/>
            <a:endParaRPr lang="ru-RU" dirty="0"/>
          </a:p>
          <a:p>
            <a:pPr algn="just"/>
            <a:r>
              <a:rPr lang="ru-RU" sz="1600" dirty="0"/>
              <a:t>3. Распечатайте заполненную форму.</a:t>
            </a:r>
          </a:p>
          <a:p>
            <a:pPr algn="just"/>
            <a:endParaRPr lang="ru-RU" dirty="0" smtClean="0"/>
          </a:p>
          <a:p>
            <a:pPr algn="just"/>
            <a:r>
              <a:rPr lang="ru-RU" sz="1600" dirty="0" smtClean="0"/>
              <a:t>4. Подпишите ЕИО заявителя, расшифруйте подпись и укажите дату подписания.</a:t>
            </a:r>
          </a:p>
          <a:p>
            <a:pPr algn="just"/>
            <a:endParaRPr lang="ru-RU" dirty="0"/>
          </a:p>
        </p:txBody>
      </p:sp>
      <p:graphicFrame>
        <p:nvGraphicFramePr>
          <p:cNvPr id="24" name="Объект 23">
            <a:hlinkClick r:id="" action="ppaction://ole?verb=1"/>
          </p:cNvPr>
          <p:cNvGraphicFramePr>
            <a:graphicFrameLocks noChangeAspect="1"/>
          </p:cNvGraphicFramePr>
          <p:nvPr>
            <p:extLst>
              <p:ext uri="{D42A27DB-BD31-4B8C-83A1-F6EECF244321}">
                <p14:modId xmlns:p14="http://schemas.microsoft.com/office/powerpoint/2010/main" val="2981420605"/>
              </p:ext>
            </p:extLst>
          </p:nvPr>
        </p:nvGraphicFramePr>
        <p:xfrm>
          <a:off x="2778632" y="2084362"/>
          <a:ext cx="1280000" cy="1080000"/>
        </p:xfrm>
        <a:graphic>
          <a:graphicData uri="http://schemas.openxmlformats.org/presentationml/2006/ole">
            <mc:AlternateContent xmlns:mc="http://schemas.openxmlformats.org/markup-compatibility/2006">
              <mc:Choice xmlns:v="urn:schemas-microsoft-com:vml" Requires="v">
                <p:oleObj spid="_x0000_s15471"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2778632" y="2084362"/>
                        <a:ext cx="1280000" cy="1080000"/>
                      </a:xfrm>
                      <a:prstGeom prst="rect">
                        <a:avLst/>
                      </a:prstGeom>
                    </p:spPr>
                  </p:pic>
                </p:oleObj>
              </mc:Fallback>
            </mc:AlternateContent>
          </a:graphicData>
        </a:graphic>
      </p:graphicFrame>
      <p:graphicFrame>
        <p:nvGraphicFramePr>
          <p:cNvPr id="25" name="Объект 24">
            <a:hlinkClick r:id="" action="ppaction://ole?verb=1"/>
          </p:cNvPr>
          <p:cNvGraphicFramePr>
            <a:graphicFrameLocks noChangeAspect="1"/>
          </p:cNvGraphicFramePr>
          <p:nvPr>
            <p:extLst>
              <p:ext uri="{D42A27DB-BD31-4B8C-83A1-F6EECF244321}">
                <p14:modId xmlns:p14="http://schemas.microsoft.com/office/powerpoint/2010/main" val="2942390665"/>
              </p:ext>
            </p:extLst>
          </p:nvPr>
        </p:nvGraphicFramePr>
        <p:xfrm>
          <a:off x="4086939" y="2110792"/>
          <a:ext cx="1280000" cy="1080000"/>
        </p:xfrm>
        <a:graphic>
          <a:graphicData uri="http://schemas.openxmlformats.org/presentationml/2006/ole">
            <mc:AlternateContent xmlns:mc="http://schemas.openxmlformats.org/markup-compatibility/2006">
              <mc:Choice xmlns:v="urn:schemas-microsoft-com:vml" Requires="v">
                <p:oleObj spid="_x0000_s15472"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4086939" y="2110792"/>
                        <a:ext cx="1280000" cy="1080000"/>
                      </a:xfrm>
                      <a:prstGeom prst="rect">
                        <a:avLst/>
                      </a:prstGeom>
                    </p:spPr>
                  </p:pic>
                </p:oleObj>
              </mc:Fallback>
            </mc:AlternateContent>
          </a:graphicData>
        </a:graphic>
      </p:graphicFrame>
      <p:sp>
        <p:nvSpPr>
          <p:cNvPr id="10" name="Прямоугольник 9"/>
          <p:cNvSpPr/>
          <p:nvPr/>
        </p:nvSpPr>
        <p:spPr>
          <a:xfrm>
            <a:off x="3578558" y="4724330"/>
            <a:ext cx="6994580" cy="1477328"/>
          </a:xfrm>
          <a:prstGeom prst="rect">
            <a:avLst/>
          </a:prstGeom>
        </p:spPr>
        <p:txBody>
          <a:bodyPr wrap="square">
            <a:spAutoFit/>
          </a:bodyPr>
          <a:lstStyle/>
          <a:p>
            <a:pPr algn="just"/>
            <a:r>
              <a:rPr lang="ru-RU" dirty="0"/>
              <a:t>Проверьте комплектность по перечню документов, представляемых </a:t>
            </a:r>
            <a:r>
              <a:rPr lang="ru-RU" dirty="0" smtClean="0"/>
              <a:t>в </a:t>
            </a:r>
            <a:r>
              <a:rPr lang="ru-RU" dirty="0"/>
              <a:t>Банк России для получения права на осуществление деятельности по инвестиционному консультированию в отношении соискателя деятельности инвестиционного советника – юридического лица.</a:t>
            </a:r>
          </a:p>
        </p:txBody>
      </p:sp>
      <p:pic>
        <p:nvPicPr>
          <p:cNvPr id="26" name="Рисунок 25"/>
          <p:cNvPicPr>
            <a:picLocks noChangeAspect="1"/>
          </p:cNvPicPr>
          <p:nvPr/>
        </p:nvPicPr>
        <p:blipFill rotWithShape="1">
          <a:blip r:embed="rId7"/>
          <a:srcRect t="16100" r="17537" b="8157"/>
          <a:stretch/>
        </p:blipFill>
        <p:spPr>
          <a:xfrm>
            <a:off x="2369240" y="4772419"/>
            <a:ext cx="1187715" cy="975466"/>
          </a:xfrm>
          <a:prstGeom prst="rect">
            <a:avLst/>
          </a:prstGeom>
        </p:spPr>
      </p:pic>
      <p:graphicFrame>
        <p:nvGraphicFramePr>
          <p:cNvPr id="27" name="Объект 26">
            <a:hlinkClick r:id="" action="ppaction://ole?verb=1"/>
          </p:cNvPr>
          <p:cNvGraphicFramePr>
            <a:graphicFrameLocks noChangeAspect="1"/>
          </p:cNvGraphicFramePr>
          <p:nvPr>
            <p:extLst>
              <p:ext uri="{D42A27DB-BD31-4B8C-83A1-F6EECF244321}">
                <p14:modId xmlns:p14="http://schemas.microsoft.com/office/powerpoint/2010/main" val="1145020581"/>
              </p:ext>
            </p:extLst>
          </p:nvPr>
        </p:nvGraphicFramePr>
        <p:xfrm>
          <a:off x="10616344" y="4912290"/>
          <a:ext cx="1280000" cy="1080000"/>
        </p:xfrm>
        <a:graphic>
          <a:graphicData uri="http://schemas.openxmlformats.org/presentationml/2006/ole">
            <mc:AlternateContent xmlns:mc="http://schemas.openxmlformats.org/markup-compatibility/2006">
              <mc:Choice xmlns:v="urn:schemas-microsoft-com:vml" Requires="v">
                <p:oleObj spid="_x0000_s15473" name="Документ" showAsIcon="1" r:id="rId8" imgW="914400" imgH="771480" progId="Word.Document.12">
                  <p:embed/>
                </p:oleObj>
              </mc:Choice>
              <mc:Fallback>
                <p:oleObj name="Документ" showAsIcon="1" r:id="rId8" imgW="914400" imgH="771480" progId="Word.Document.12">
                  <p:embed/>
                  <p:pic>
                    <p:nvPicPr>
                      <p:cNvPr id="0" name=""/>
                      <p:cNvPicPr/>
                      <p:nvPr/>
                    </p:nvPicPr>
                    <p:blipFill>
                      <a:blip r:embed="rId9"/>
                      <a:stretch>
                        <a:fillRect/>
                      </a:stretch>
                    </p:blipFill>
                    <p:spPr>
                      <a:xfrm>
                        <a:off x="10616344" y="4912290"/>
                        <a:ext cx="1280000" cy="1080000"/>
                      </a:xfrm>
                      <a:prstGeom prst="rect">
                        <a:avLst/>
                      </a:prstGeom>
                    </p:spPr>
                  </p:pic>
                </p:oleObj>
              </mc:Fallback>
            </mc:AlternateContent>
          </a:graphicData>
        </a:graphic>
      </p:graphicFrame>
    </p:spTree>
    <p:extLst>
      <p:ext uri="{BB962C8B-B14F-4D97-AF65-F5344CB8AC3E}">
        <p14:creationId xmlns:p14="http://schemas.microsoft.com/office/powerpoint/2010/main" val="116890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Скругленный прямоугольник 7"/>
          <p:cNvSpPr/>
          <p:nvPr/>
        </p:nvSpPr>
        <p:spPr>
          <a:xfrm>
            <a:off x="2433014" y="4037434"/>
            <a:ext cx="7552944" cy="877824"/>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Отправьте документы в Банк </a:t>
            </a:r>
            <a:r>
              <a:rPr lang="ru-RU" dirty="0" smtClean="0">
                <a:solidFill>
                  <a:schemeClr val="bg1"/>
                </a:solidFill>
              </a:rPr>
              <a:t>России</a:t>
            </a:r>
            <a:endParaRPr lang="ru-RU" dirty="0">
              <a:solidFill>
                <a:schemeClr val="bg1"/>
              </a:solidFill>
            </a:endParaRPr>
          </a:p>
        </p:txBody>
      </p:sp>
      <p:sp>
        <p:nvSpPr>
          <p:cNvPr id="11" name="Скругленный прямоугольник 10"/>
          <p:cNvSpPr/>
          <p:nvPr/>
        </p:nvSpPr>
        <p:spPr>
          <a:xfrm>
            <a:off x="2424153" y="1952566"/>
            <a:ext cx="7552944" cy="877824"/>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Откройте и заполните форму заявления </a:t>
            </a:r>
            <a:r>
              <a:rPr lang="ru-RU" b="1" dirty="0">
                <a:solidFill>
                  <a:schemeClr val="accent1">
                    <a:lumMod val="50000"/>
                  </a:schemeClr>
                </a:solidFill>
              </a:rPr>
              <a:t>«4010 Соискатели»</a:t>
            </a:r>
            <a:r>
              <a:rPr lang="ru-RU" dirty="0">
                <a:solidFill>
                  <a:schemeClr val="bg1"/>
                </a:solidFill>
              </a:rPr>
              <a:t> </a:t>
            </a:r>
          </a:p>
        </p:txBody>
      </p:sp>
      <p:sp>
        <p:nvSpPr>
          <p:cNvPr id="12" name="Скругленный прямоугольник 11"/>
          <p:cNvSpPr/>
          <p:nvPr/>
        </p:nvSpPr>
        <p:spPr>
          <a:xfrm>
            <a:off x="2433014" y="904144"/>
            <a:ext cx="7552944" cy="877824"/>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Зарегистрируйтесь в личном кабинете участника информационного</a:t>
            </a:r>
          </a:p>
          <a:p>
            <a:pPr algn="ctr"/>
            <a:r>
              <a:rPr lang="ru-RU" dirty="0">
                <a:solidFill>
                  <a:schemeClr val="bg1"/>
                </a:solidFill>
              </a:rPr>
              <a:t>обмена на сайте Банка России</a:t>
            </a:r>
          </a:p>
        </p:txBody>
      </p:sp>
      <p:sp>
        <p:nvSpPr>
          <p:cNvPr id="13" name="Скругленный прямоугольник 12"/>
          <p:cNvSpPr/>
          <p:nvPr/>
        </p:nvSpPr>
        <p:spPr>
          <a:xfrm>
            <a:off x="2424153" y="5102332"/>
            <a:ext cx="7561805" cy="1632295"/>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Решение о </a:t>
            </a:r>
            <a:r>
              <a:rPr lang="ru-RU" dirty="0" smtClean="0">
                <a:solidFill>
                  <a:schemeClr val="bg1"/>
                </a:solidFill>
              </a:rPr>
              <a:t>включении </a:t>
            </a:r>
            <a:r>
              <a:rPr lang="ru-RU" dirty="0">
                <a:solidFill>
                  <a:schemeClr val="bg1"/>
                </a:solidFill>
              </a:rPr>
              <a:t>в </a:t>
            </a:r>
            <a:r>
              <a:rPr lang="ru-RU" dirty="0" smtClean="0">
                <a:solidFill>
                  <a:schemeClr val="bg1"/>
                </a:solidFill>
              </a:rPr>
              <a:t>ЕРИС </a:t>
            </a:r>
            <a:r>
              <a:rPr lang="ru-RU" dirty="0">
                <a:solidFill>
                  <a:schemeClr val="bg1"/>
                </a:solidFill>
              </a:rPr>
              <a:t>принимается Банком </a:t>
            </a:r>
            <a:r>
              <a:rPr lang="ru-RU" dirty="0" smtClean="0">
                <a:solidFill>
                  <a:schemeClr val="bg1"/>
                </a:solidFill>
              </a:rPr>
              <a:t>России </a:t>
            </a:r>
          </a:p>
          <a:p>
            <a:pPr algn="ctr"/>
            <a:r>
              <a:rPr lang="ru-RU" dirty="0" smtClean="0">
                <a:solidFill>
                  <a:schemeClr val="bg1"/>
                </a:solidFill>
              </a:rPr>
              <a:t>в </a:t>
            </a:r>
            <a:r>
              <a:rPr lang="ru-RU" dirty="0">
                <a:solidFill>
                  <a:schemeClr val="bg1"/>
                </a:solidFill>
              </a:rPr>
              <a:t>срок, не </a:t>
            </a:r>
            <a:r>
              <a:rPr lang="ru-RU" dirty="0" smtClean="0">
                <a:solidFill>
                  <a:schemeClr val="bg1"/>
                </a:solidFill>
              </a:rPr>
              <a:t>превышающий </a:t>
            </a:r>
            <a:r>
              <a:rPr lang="ru-RU" b="1" dirty="0">
                <a:solidFill>
                  <a:schemeClr val="accent1">
                    <a:lumMod val="50000"/>
                  </a:schemeClr>
                </a:solidFill>
              </a:rPr>
              <a:t>30 рабочих дней </a:t>
            </a:r>
          </a:p>
          <a:p>
            <a:pPr algn="ctr"/>
            <a:r>
              <a:rPr lang="ru-RU" u="sng" dirty="0" smtClean="0">
                <a:solidFill>
                  <a:schemeClr val="bg1"/>
                </a:solidFill>
              </a:rPr>
              <a:t>со </a:t>
            </a:r>
            <a:r>
              <a:rPr lang="ru-RU" u="sng" dirty="0">
                <a:solidFill>
                  <a:schemeClr val="bg1"/>
                </a:solidFill>
              </a:rPr>
              <a:t>дня </a:t>
            </a:r>
            <a:r>
              <a:rPr lang="ru-RU" u="sng" dirty="0" smtClean="0">
                <a:solidFill>
                  <a:schemeClr val="bg1"/>
                </a:solidFill>
              </a:rPr>
              <a:t>представления всех необходимых документов,</a:t>
            </a:r>
          </a:p>
          <a:p>
            <a:pPr algn="ctr"/>
            <a:r>
              <a:rPr lang="ru-RU" dirty="0" smtClean="0">
                <a:solidFill>
                  <a:schemeClr val="bg1"/>
                </a:solidFill>
              </a:rPr>
              <a:t>путем </a:t>
            </a:r>
            <a:r>
              <a:rPr lang="ru-RU" dirty="0">
                <a:solidFill>
                  <a:schemeClr val="bg1"/>
                </a:solidFill>
              </a:rPr>
              <a:t>направления Банком России уведомления </a:t>
            </a:r>
            <a:endParaRPr lang="ru-RU" dirty="0" smtClean="0">
              <a:solidFill>
                <a:schemeClr val="bg1"/>
              </a:solidFill>
            </a:endParaRPr>
          </a:p>
          <a:p>
            <a:pPr algn="ctr"/>
            <a:r>
              <a:rPr lang="ru-RU" dirty="0" smtClean="0">
                <a:solidFill>
                  <a:schemeClr val="bg1"/>
                </a:solidFill>
              </a:rPr>
              <a:t>с </a:t>
            </a:r>
            <a:r>
              <a:rPr lang="ru-RU" dirty="0">
                <a:solidFill>
                  <a:schemeClr val="bg1"/>
                </a:solidFill>
              </a:rPr>
              <a:t>приложением выписки </a:t>
            </a:r>
          </a:p>
        </p:txBody>
      </p:sp>
      <p:sp>
        <p:nvSpPr>
          <p:cNvPr id="14" name="Выгнутая влево стрелка 13"/>
          <p:cNvSpPr/>
          <p:nvPr/>
        </p:nvSpPr>
        <p:spPr>
          <a:xfrm>
            <a:off x="1719782" y="1174825"/>
            <a:ext cx="713232" cy="13487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лево стрелка 14"/>
          <p:cNvSpPr/>
          <p:nvPr/>
        </p:nvSpPr>
        <p:spPr>
          <a:xfrm>
            <a:off x="1719782" y="3323069"/>
            <a:ext cx="713232" cy="14053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Выгнутая вправо стрелка 15"/>
          <p:cNvSpPr/>
          <p:nvPr/>
        </p:nvSpPr>
        <p:spPr>
          <a:xfrm>
            <a:off x="9985958" y="2232432"/>
            <a:ext cx="633984" cy="13369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7" name="Скругленный прямоугольник 16"/>
          <p:cNvSpPr/>
          <p:nvPr/>
        </p:nvSpPr>
        <p:spPr>
          <a:xfrm>
            <a:off x="2424153" y="3000988"/>
            <a:ext cx="7552944" cy="877824"/>
          </a:xfrm>
          <a:prstGeom prst="roundRect">
            <a:avLst/>
          </a:prstGeom>
          <a:gradFill>
            <a:gsLst>
              <a:gs pos="16000">
                <a:schemeClr val="accent1"/>
              </a:gs>
              <a:gs pos="73000">
                <a:schemeClr val="accent1">
                  <a:lumMod val="60000"/>
                  <a:lumOff val="40000"/>
                </a:schemeClr>
              </a:gs>
              <a:gs pos="100000">
                <a:schemeClr val="accent2">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Загрузите документы в личный кабинет </a:t>
            </a:r>
            <a:endParaRPr lang="ru-RU" dirty="0" smtClean="0">
              <a:solidFill>
                <a:schemeClr val="bg1"/>
              </a:solidFill>
            </a:endParaRPr>
          </a:p>
          <a:p>
            <a:pPr algn="ctr"/>
            <a:r>
              <a:rPr lang="ru-RU" dirty="0" smtClean="0">
                <a:solidFill>
                  <a:schemeClr val="bg1"/>
                </a:solidFill>
              </a:rPr>
              <a:t>участника </a:t>
            </a:r>
            <a:r>
              <a:rPr lang="ru-RU" dirty="0">
                <a:solidFill>
                  <a:schemeClr val="bg1"/>
                </a:solidFill>
              </a:rPr>
              <a:t>информационного </a:t>
            </a:r>
            <a:r>
              <a:rPr lang="ru-RU" dirty="0" smtClean="0">
                <a:solidFill>
                  <a:schemeClr val="bg1"/>
                </a:solidFill>
              </a:rPr>
              <a:t>обмена</a:t>
            </a:r>
            <a:endParaRPr lang="ru-RU" dirty="0">
              <a:solidFill>
                <a:schemeClr val="bg1"/>
              </a:solidFill>
            </a:endParaRPr>
          </a:p>
        </p:txBody>
      </p:sp>
      <p:sp>
        <p:nvSpPr>
          <p:cNvPr id="18" name="Выгнутая вправо стрелка 17"/>
          <p:cNvSpPr/>
          <p:nvPr/>
        </p:nvSpPr>
        <p:spPr>
          <a:xfrm>
            <a:off x="9985958" y="4419332"/>
            <a:ext cx="633984" cy="17477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9" name="Заголовок 1"/>
          <p:cNvSpPr txBox="1">
            <a:spLocks/>
          </p:cNvSpPr>
          <p:nvPr/>
        </p:nvSpPr>
        <p:spPr>
          <a:xfrm>
            <a:off x="200197" y="390541"/>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Направление документов</a:t>
            </a:r>
          </a:p>
        </p:txBody>
      </p:sp>
    </p:spTree>
    <p:extLst>
      <p:ext uri="{BB962C8B-B14F-4D97-AF65-F5344CB8AC3E}">
        <p14:creationId xmlns:p14="http://schemas.microsoft.com/office/powerpoint/2010/main" val="364419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screen">
            <a:extLst>
              <a:ext uri="{28A0092B-C50C-407E-A947-70E740481C1C}">
                <a14:useLocalDpi xmlns:a14="http://schemas.microsoft.com/office/drawing/2010/main"/>
              </a:ext>
            </a:extLst>
          </a:blip>
          <a:srcRect l="21634" r="46829" b="3492"/>
          <a:stretch/>
        </p:blipFill>
        <p:spPr>
          <a:xfrm>
            <a:off x="8246423" y="-11661"/>
            <a:ext cx="3984059" cy="6858000"/>
          </a:xfrm>
          <a:custGeom>
            <a:avLst/>
            <a:gdLst>
              <a:gd name="connsiteX0" fmla="*/ 3973821 w 3984059"/>
              <a:gd name="connsiteY0" fmla="*/ 0 h 6858000"/>
              <a:gd name="connsiteX1" fmla="*/ 3984059 w 3984059"/>
              <a:gd name="connsiteY1" fmla="*/ 6853373 h 6858000"/>
              <a:gd name="connsiteX2" fmla="*/ 1866664 w 3984059"/>
              <a:gd name="connsiteY2" fmla="*/ 6858000 h 6858000"/>
              <a:gd name="connsiteX3" fmla="*/ 0 w 3984059"/>
              <a:gd name="connsiteY3" fmla="*/ 6858000 h 6858000"/>
              <a:gd name="connsiteX4" fmla="*/ 2296061 w 3984059"/>
              <a:gd name="connsiteY4" fmla="*/ 1333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059" h="6858000">
                <a:moveTo>
                  <a:pt x="3973821" y="0"/>
                </a:moveTo>
                <a:cubicBezTo>
                  <a:pt x="3977235" y="2284458"/>
                  <a:pt x="3980646" y="4568915"/>
                  <a:pt x="3984059" y="6853373"/>
                </a:cubicBezTo>
                <a:lnTo>
                  <a:pt x="1866664" y="6858000"/>
                </a:lnTo>
                <a:lnTo>
                  <a:pt x="0" y="6858000"/>
                </a:lnTo>
                <a:lnTo>
                  <a:pt x="2296061" y="13334"/>
                </a:lnTo>
                <a:close/>
              </a:path>
            </a:pathLst>
          </a:custGeom>
        </p:spPr>
      </p:pic>
      <p:sp>
        <p:nvSpPr>
          <p:cNvPr id="2" name="Заголовок 1"/>
          <p:cNvSpPr>
            <a:spLocks noGrp="1"/>
          </p:cNvSpPr>
          <p:nvPr>
            <p:ph type="title"/>
          </p:nvPr>
        </p:nvSpPr>
        <p:spPr/>
        <p:txBody>
          <a:bodyPr/>
          <a:lstStyle/>
          <a:p>
            <a:r>
              <a:rPr lang="ru-RU" dirty="0"/>
              <a:t>Полезные ссылки</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Прямоугольник 28"/>
          <p:cNvSpPr/>
          <p:nvPr/>
        </p:nvSpPr>
        <p:spPr>
          <a:xfrm>
            <a:off x="8196549" y="1"/>
            <a:ext cx="4033933" cy="6869662"/>
          </a:xfrm>
          <a:custGeom>
            <a:avLst/>
            <a:gdLst>
              <a:gd name="connsiteX0" fmla="*/ 0 w 4532671"/>
              <a:gd name="connsiteY0" fmla="*/ 0 h 6875418"/>
              <a:gd name="connsiteX1" fmla="*/ 4532671 w 4532671"/>
              <a:gd name="connsiteY1" fmla="*/ 0 h 6875418"/>
              <a:gd name="connsiteX2" fmla="*/ 4532671 w 4532671"/>
              <a:gd name="connsiteY2" fmla="*/ 6875418 h 6875418"/>
              <a:gd name="connsiteX3" fmla="*/ 0 w 4532671"/>
              <a:gd name="connsiteY3" fmla="*/ 6875418 h 6875418"/>
              <a:gd name="connsiteX4" fmla="*/ 0 w 4532671"/>
              <a:gd name="connsiteY4" fmla="*/ 0 h 6875418"/>
              <a:gd name="connsiteX0" fmla="*/ 0 w 4532671"/>
              <a:gd name="connsiteY0" fmla="*/ 0 h 6875418"/>
              <a:gd name="connsiteX1" fmla="*/ 4532671 w 4532671"/>
              <a:gd name="connsiteY1" fmla="*/ 0 h 6875418"/>
              <a:gd name="connsiteX2" fmla="*/ 2222090 w 4532671"/>
              <a:gd name="connsiteY2" fmla="*/ 6875418 h 6875418"/>
              <a:gd name="connsiteX3" fmla="*/ 0 w 4532671"/>
              <a:gd name="connsiteY3" fmla="*/ 6875418 h 6875418"/>
              <a:gd name="connsiteX4" fmla="*/ 0 w 4532671"/>
              <a:gd name="connsiteY4" fmla="*/ 0 h 6875418"/>
              <a:gd name="connsiteX0" fmla="*/ 0 w 3730789"/>
              <a:gd name="connsiteY0" fmla="*/ 0 h 6875418"/>
              <a:gd name="connsiteX1" fmla="*/ 3730789 w 3730789"/>
              <a:gd name="connsiteY1" fmla="*/ 2390775 h 6875418"/>
              <a:gd name="connsiteX2" fmla="*/ 2222090 w 3730789"/>
              <a:gd name="connsiteY2" fmla="*/ 6875418 h 6875418"/>
              <a:gd name="connsiteX3" fmla="*/ 0 w 3730789"/>
              <a:gd name="connsiteY3" fmla="*/ 6875418 h 6875418"/>
              <a:gd name="connsiteX4" fmla="*/ 0 w 3730789"/>
              <a:gd name="connsiteY4" fmla="*/ 0 h 6875418"/>
              <a:gd name="connsiteX0" fmla="*/ 1508625 w 3730789"/>
              <a:gd name="connsiteY0" fmla="*/ 0 h 4532268"/>
              <a:gd name="connsiteX1" fmla="*/ 3730789 w 3730789"/>
              <a:gd name="connsiteY1" fmla="*/ 47625 h 4532268"/>
              <a:gd name="connsiteX2" fmla="*/ 2222090 w 3730789"/>
              <a:gd name="connsiteY2" fmla="*/ 4532268 h 4532268"/>
              <a:gd name="connsiteX3" fmla="*/ 0 w 3730789"/>
              <a:gd name="connsiteY3" fmla="*/ 4532268 h 4532268"/>
              <a:gd name="connsiteX4" fmla="*/ 1508625 w 3730789"/>
              <a:gd name="connsiteY4" fmla="*/ 0 h 4532268"/>
              <a:gd name="connsiteX0" fmla="*/ 1508625 w 3730789"/>
              <a:gd name="connsiteY0" fmla="*/ 0 h 4532268"/>
              <a:gd name="connsiteX1" fmla="*/ 3730789 w 3730789"/>
              <a:gd name="connsiteY1" fmla="*/ 21499 h 4532268"/>
              <a:gd name="connsiteX2" fmla="*/ 2222090 w 3730789"/>
              <a:gd name="connsiteY2" fmla="*/ 4532268 h 4532268"/>
              <a:gd name="connsiteX3" fmla="*/ 0 w 3730789"/>
              <a:gd name="connsiteY3" fmla="*/ 4532268 h 4532268"/>
              <a:gd name="connsiteX4" fmla="*/ 1508625 w 3730789"/>
              <a:gd name="connsiteY4" fmla="*/ 0 h 4532268"/>
              <a:gd name="connsiteX0" fmla="*/ 1092346 w 3730789"/>
              <a:gd name="connsiteY0" fmla="*/ 0 h 4567102"/>
              <a:gd name="connsiteX1" fmla="*/ 3730789 w 3730789"/>
              <a:gd name="connsiteY1" fmla="*/ 56333 h 4567102"/>
              <a:gd name="connsiteX2" fmla="*/ 2222090 w 3730789"/>
              <a:gd name="connsiteY2" fmla="*/ 4567102 h 4567102"/>
              <a:gd name="connsiteX3" fmla="*/ 0 w 3730789"/>
              <a:gd name="connsiteY3" fmla="*/ 4567102 h 4567102"/>
              <a:gd name="connsiteX4" fmla="*/ 1092346 w 3730789"/>
              <a:gd name="connsiteY4" fmla="*/ 0 h 4567102"/>
              <a:gd name="connsiteX0" fmla="*/ 1092346 w 3295870"/>
              <a:gd name="connsiteY0" fmla="*/ 0 h 4567102"/>
              <a:gd name="connsiteX1" fmla="*/ 3295870 w 3295870"/>
              <a:gd name="connsiteY1" fmla="*/ 4082 h 4567102"/>
              <a:gd name="connsiteX2" fmla="*/ 2222090 w 3295870"/>
              <a:gd name="connsiteY2" fmla="*/ 4567102 h 4567102"/>
              <a:gd name="connsiteX3" fmla="*/ 0 w 3295870"/>
              <a:gd name="connsiteY3" fmla="*/ 4567102 h 4567102"/>
              <a:gd name="connsiteX4" fmla="*/ 1092346 w 3295870"/>
              <a:gd name="connsiteY4" fmla="*/ 0 h 4567102"/>
              <a:gd name="connsiteX0" fmla="*/ 1639101 w 3295870"/>
              <a:gd name="connsiteY0" fmla="*/ 0 h 6848748"/>
              <a:gd name="connsiteX1" fmla="*/ 3295870 w 3295870"/>
              <a:gd name="connsiteY1" fmla="*/ 2285728 h 6848748"/>
              <a:gd name="connsiteX2" fmla="*/ 2222090 w 3295870"/>
              <a:gd name="connsiteY2" fmla="*/ 6848748 h 6848748"/>
              <a:gd name="connsiteX3" fmla="*/ 0 w 3295870"/>
              <a:gd name="connsiteY3" fmla="*/ 6848748 h 6848748"/>
              <a:gd name="connsiteX4" fmla="*/ 1639101 w 3295870"/>
              <a:gd name="connsiteY4" fmla="*/ 0 h 6848748"/>
              <a:gd name="connsiteX0" fmla="*/ 1639101 w 2836099"/>
              <a:gd name="connsiteY0" fmla="*/ 13334 h 6862082"/>
              <a:gd name="connsiteX1" fmla="*/ 2836099 w 2836099"/>
              <a:gd name="connsiteY1" fmla="*/ 0 h 6862082"/>
              <a:gd name="connsiteX2" fmla="*/ 2222090 w 2836099"/>
              <a:gd name="connsiteY2" fmla="*/ 6862082 h 6862082"/>
              <a:gd name="connsiteX3" fmla="*/ 0 w 2836099"/>
              <a:gd name="connsiteY3" fmla="*/ 6862082 h 6862082"/>
              <a:gd name="connsiteX4" fmla="*/ 1639101 w 2836099"/>
              <a:gd name="connsiteY4" fmla="*/ 13334 h 6862082"/>
              <a:gd name="connsiteX0" fmla="*/ 1639101 w 2843403"/>
              <a:gd name="connsiteY0" fmla="*/ 13334 h 6862082"/>
              <a:gd name="connsiteX1" fmla="*/ 2836099 w 2843403"/>
              <a:gd name="connsiteY1" fmla="*/ 0 h 6862082"/>
              <a:gd name="connsiteX2" fmla="*/ 2843403 w 2843403"/>
              <a:gd name="connsiteY2" fmla="*/ 6853373 h 6862082"/>
              <a:gd name="connsiteX3" fmla="*/ 0 w 2843403"/>
              <a:gd name="connsiteY3" fmla="*/ 6862082 h 6862082"/>
              <a:gd name="connsiteX4" fmla="*/ 1639101 w 2843403"/>
              <a:gd name="connsiteY4" fmla="*/ 13334 h 686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03" h="6862082">
                <a:moveTo>
                  <a:pt x="1639101" y="13334"/>
                </a:moveTo>
                <a:lnTo>
                  <a:pt x="2836099" y="0"/>
                </a:lnTo>
                <a:cubicBezTo>
                  <a:pt x="2838534" y="2284458"/>
                  <a:pt x="2840968" y="4568915"/>
                  <a:pt x="2843403" y="6853373"/>
                </a:cubicBezTo>
                <a:lnTo>
                  <a:pt x="0" y="6862082"/>
                </a:lnTo>
                <a:lnTo>
                  <a:pt x="1639101" y="13334"/>
                </a:lnTo>
                <a:close/>
              </a:path>
            </a:pathLst>
          </a:custGeom>
          <a:gradFill flip="none" rotWithShape="1">
            <a:gsLst>
              <a:gs pos="0">
                <a:schemeClr val="accent2">
                  <a:lumMod val="20000"/>
                  <a:lumOff val="80000"/>
                  <a:alpha val="19000"/>
                </a:schemeClr>
              </a:gs>
              <a:gs pos="70000">
                <a:schemeClr val="accent1">
                  <a:lumMod val="60000"/>
                  <a:lumOff val="40000"/>
                  <a:shade val="67500"/>
                  <a:satMod val="115000"/>
                  <a:alpha val="64000"/>
                </a:schemeClr>
              </a:gs>
              <a:gs pos="100000">
                <a:schemeClr val="accent1">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29581" y="1941026"/>
            <a:ext cx="2637055" cy="954107"/>
          </a:xfrm>
          <a:prstGeom prst="rect">
            <a:avLst/>
          </a:prstGeom>
        </p:spPr>
        <p:txBody>
          <a:bodyPr wrap="square">
            <a:spAutoFit/>
          </a:bodyPr>
          <a:lstStyle/>
          <a:p>
            <a:pPr algn="ctr"/>
            <a:r>
              <a:rPr lang="ru-RU" sz="1400" dirty="0" smtClean="0">
                <a:solidFill>
                  <a:schemeClr val="tx1">
                    <a:lumMod val="50000"/>
                  </a:schemeClr>
                </a:solidFill>
              </a:rPr>
              <a:t>Личный кабинет участника информационного обмена </a:t>
            </a:r>
          </a:p>
          <a:p>
            <a:pPr algn="ctr"/>
            <a:r>
              <a:rPr lang="ru-RU" sz="1400" dirty="0" smtClean="0">
                <a:solidFill>
                  <a:schemeClr val="tx1">
                    <a:lumMod val="50000"/>
                  </a:schemeClr>
                </a:solidFill>
              </a:rPr>
              <a:t>для подачи в Банк России комплекта документов</a:t>
            </a:r>
            <a:endParaRPr lang="ru-RU" sz="1400" dirty="0">
              <a:solidFill>
                <a:schemeClr val="tx1">
                  <a:lumMod val="50000"/>
                </a:schemeClr>
              </a:solidFill>
            </a:endParaRPr>
          </a:p>
        </p:txBody>
      </p:sp>
      <p:sp>
        <p:nvSpPr>
          <p:cNvPr id="12" name="Прямоугольник 11"/>
          <p:cNvSpPr/>
          <p:nvPr/>
        </p:nvSpPr>
        <p:spPr>
          <a:xfrm>
            <a:off x="6646361" y="2073460"/>
            <a:ext cx="2593416" cy="738664"/>
          </a:xfrm>
          <a:prstGeom prst="rect">
            <a:avLst/>
          </a:prstGeom>
        </p:spPr>
        <p:txBody>
          <a:bodyPr wrap="square">
            <a:spAutoFit/>
          </a:bodyPr>
          <a:lstStyle/>
          <a:p>
            <a:pPr algn="ctr"/>
            <a:r>
              <a:rPr lang="ru-RU" sz="1400" dirty="0" smtClean="0">
                <a:solidFill>
                  <a:schemeClr val="tx1">
                    <a:lumMod val="50000"/>
                  </a:schemeClr>
                </a:solidFill>
              </a:rPr>
              <a:t>Решения Банка России </a:t>
            </a:r>
            <a:br>
              <a:rPr lang="ru-RU" sz="1400" dirty="0" smtClean="0">
                <a:solidFill>
                  <a:schemeClr val="tx1">
                    <a:lumMod val="50000"/>
                  </a:schemeClr>
                </a:solidFill>
              </a:rPr>
            </a:br>
            <a:r>
              <a:rPr lang="ru-RU" sz="1400" dirty="0" smtClean="0">
                <a:solidFill>
                  <a:schemeClr val="tx1">
                    <a:lumMod val="50000"/>
                  </a:schemeClr>
                </a:solidFill>
              </a:rPr>
              <a:t>в отношении участников финансового рынка</a:t>
            </a:r>
            <a:endParaRPr lang="ru-RU" sz="1400" dirty="0">
              <a:solidFill>
                <a:schemeClr val="tx1">
                  <a:lumMod val="50000"/>
                </a:schemeClr>
              </a:solidFill>
            </a:endParaRPr>
          </a:p>
        </p:txBody>
      </p:sp>
      <p:sp>
        <p:nvSpPr>
          <p:cNvPr id="16" name="Прямоугольник 15"/>
          <p:cNvSpPr/>
          <p:nvPr/>
        </p:nvSpPr>
        <p:spPr>
          <a:xfrm>
            <a:off x="2035266" y="4923324"/>
            <a:ext cx="2461555" cy="738664"/>
          </a:xfrm>
          <a:prstGeom prst="rect">
            <a:avLst/>
          </a:prstGeom>
        </p:spPr>
        <p:txBody>
          <a:bodyPr wrap="square">
            <a:spAutoFit/>
          </a:bodyPr>
          <a:lstStyle/>
          <a:p>
            <a:pPr algn="ctr"/>
            <a:r>
              <a:rPr lang="ru-RU" sz="1400" dirty="0" smtClean="0">
                <a:solidFill>
                  <a:schemeClr val="tx1">
                    <a:lumMod val="50000"/>
                  </a:schemeClr>
                </a:solidFill>
              </a:rPr>
              <a:t>Конструктор оценки</a:t>
            </a:r>
          </a:p>
          <a:p>
            <a:pPr algn="ctr"/>
            <a:r>
              <a:rPr lang="ru-RU" sz="1400" dirty="0" smtClean="0">
                <a:solidFill>
                  <a:schemeClr val="tx1">
                    <a:lumMod val="50000"/>
                  </a:schemeClr>
                </a:solidFill>
              </a:rPr>
              <a:t>деловой репутации</a:t>
            </a:r>
            <a:r>
              <a:rPr lang="en-US" sz="1400" dirty="0" smtClean="0">
                <a:solidFill>
                  <a:schemeClr val="tx1">
                    <a:lumMod val="50000"/>
                  </a:schemeClr>
                </a:solidFill>
              </a:rPr>
              <a:t> </a:t>
            </a:r>
            <a:r>
              <a:rPr lang="ru-RU" sz="1400" dirty="0" smtClean="0">
                <a:solidFill>
                  <a:schemeClr val="tx1">
                    <a:lumMod val="50000"/>
                  </a:schemeClr>
                </a:solidFill>
              </a:rPr>
              <a:t/>
            </a:r>
            <a:br>
              <a:rPr lang="ru-RU" sz="1400" dirty="0" smtClean="0">
                <a:solidFill>
                  <a:schemeClr val="tx1">
                    <a:lumMod val="50000"/>
                  </a:schemeClr>
                </a:solidFill>
              </a:rPr>
            </a:br>
            <a:r>
              <a:rPr lang="ru-RU" sz="1400" dirty="0" smtClean="0">
                <a:solidFill>
                  <a:schemeClr val="tx1">
                    <a:lumMod val="50000"/>
                  </a:schemeClr>
                </a:solidFill>
              </a:rPr>
              <a:t>и квалификации</a:t>
            </a:r>
            <a:endParaRPr lang="ru-RU" sz="1400" dirty="0">
              <a:solidFill>
                <a:schemeClr val="tx1">
                  <a:lumMod val="50000"/>
                </a:schemeClr>
              </a:solidFill>
            </a:endParaRPr>
          </a:p>
        </p:txBody>
      </p:sp>
      <p:sp>
        <p:nvSpPr>
          <p:cNvPr id="17" name="Прямоугольник 16"/>
          <p:cNvSpPr/>
          <p:nvPr/>
        </p:nvSpPr>
        <p:spPr>
          <a:xfrm>
            <a:off x="6156613" y="5028126"/>
            <a:ext cx="3289594" cy="307777"/>
          </a:xfrm>
          <a:prstGeom prst="rect">
            <a:avLst/>
          </a:prstGeom>
        </p:spPr>
        <p:txBody>
          <a:bodyPr wrap="square">
            <a:spAutoFit/>
          </a:bodyPr>
          <a:lstStyle/>
          <a:p>
            <a:pPr algn="ctr"/>
            <a:r>
              <a:rPr lang="ru-RU" sz="1400" dirty="0" smtClean="0">
                <a:solidFill>
                  <a:schemeClr val="tx1">
                    <a:lumMod val="50000"/>
                  </a:schemeClr>
                </a:solidFill>
              </a:rPr>
              <a:t>Реестры Банка России</a:t>
            </a:r>
            <a:endParaRPr lang="ru-RU" sz="1400" dirty="0">
              <a:solidFill>
                <a:schemeClr val="tx1">
                  <a:lumMod val="50000"/>
                </a:schemeClr>
              </a:solidFill>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224" y="1595429"/>
            <a:ext cx="1645303" cy="1645303"/>
          </a:xfrm>
          <a:prstGeom prst="rect">
            <a:avLst/>
          </a:prstGeom>
          <a:effectLst>
            <a:outerShdw blurRad="63500" sx="102000" sy="102000" algn="ctr" rotWithShape="0">
              <a:prstClr val="black">
                <a:alpha val="40000"/>
              </a:prstClr>
            </a:outerShdw>
          </a:effectLst>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224" y="4407929"/>
            <a:ext cx="1645303" cy="1645303"/>
          </a:xfrm>
          <a:prstGeom prst="rect">
            <a:avLst/>
          </a:prstGeom>
          <a:effectLst>
            <a:outerShdw blurRad="63500" sx="102000" sy="102000" algn="ctr" rotWithShape="0">
              <a:prstClr val="black">
                <a:alpha val="40000"/>
              </a:prstClr>
            </a:outerShdw>
          </a:effectLst>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141" y="4456337"/>
            <a:ext cx="1645303" cy="1672638"/>
          </a:xfrm>
          <a:prstGeom prst="rect">
            <a:avLst/>
          </a:prstGeom>
          <a:effectLst>
            <a:outerShdw blurRad="63500" sx="102000" sy="102000" algn="ctr" rotWithShape="0">
              <a:prstClr val="black">
                <a:alpha val="40000"/>
              </a:prstClr>
            </a:outerShdw>
          </a:effectLst>
        </p:spPr>
      </p:pic>
      <p:pic>
        <p:nvPicPr>
          <p:cNvPr id="21" name="Рисунок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6142" y="1595429"/>
            <a:ext cx="1645303" cy="16726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2048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a:t>
            </a:r>
            <a:r>
              <a:rPr lang="ru-RU" dirty="0"/>
              <a:t>коробочного решения</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p:cNvCxnSpPr/>
          <p:nvPr/>
        </p:nvCxnSpPr>
        <p:spPr>
          <a:xfrm>
            <a:off x="335085" y="5615709"/>
            <a:ext cx="10360623" cy="0"/>
          </a:xfrm>
          <a:prstGeom prst="line">
            <a:avLst/>
          </a:prstGeom>
          <a:ln w="19050"/>
        </p:spPr>
        <p:style>
          <a:lnRef idx="2">
            <a:schemeClr val="accent2"/>
          </a:lnRef>
          <a:fillRef idx="0">
            <a:schemeClr val="accent2"/>
          </a:fillRef>
          <a:effectRef idx="1">
            <a:schemeClr val="accent2"/>
          </a:effectRef>
          <a:fontRef idx="minor">
            <a:schemeClr val="tx1"/>
          </a:fontRef>
        </p:style>
      </p:cxnSp>
      <p:sp>
        <p:nvSpPr>
          <p:cNvPr id="10" name="Прямоугольник 28"/>
          <p:cNvSpPr/>
          <p:nvPr/>
        </p:nvSpPr>
        <p:spPr>
          <a:xfrm>
            <a:off x="8196549" y="1"/>
            <a:ext cx="4033933" cy="6858000"/>
          </a:xfrm>
          <a:custGeom>
            <a:avLst/>
            <a:gdLst>
              <a:gd name="connsiteX0" fmla="*/ 0 w 4532671"/>
              <a:gd name="connsiteY0" fmla="*/ 0 h 6875418"/>
              <a:gd name="connsiteX1" fmla="*/ 4532671 w 4532671"/>
              <a:gd name="connsiteY1" fmla="*/ 0 h 6875418"/>
              <a:gd name="connsiteX2" fmla="*/ 4532671 w 4532671"/>
              <a:gd name="connsiteY2" fmla="*/ 6875418 h 6875418"/>
              <a:gd name="connsiteX3" fmla="*/ 0 w 4532671"/>
              <a:gd name="connsiteY3" fmla="*/ 6875418 h 6875418"/>
              <a:gd name="connsiteX4" fmla="*/ 0 w 4532671"/>
              <a:gd name="connsiteY4" fmla="*/ 0 h 6875418"/>
              <a:gd name="connsiteX0" fmla="*/ 0 w 4532671"/>
              <a:gd name="connsiteY0" fmla="*/ 0 h 6875418"/>
              <a:gd name="connsiteX1" fmla="*/ 4532671 w 4532671"/>
              <a:gd name="connsiteY1" fmla="*/ 0 h 6875418"/>
              <a:gd name="connsiteX2" fmla="*/ 2222090 w 4532671"/>
              <a:gd name="connsiteY2" fmla="*/ 6875418 h 6875418"/>
              <a:gd name="connsiteX3" fmla="*/ 0 w 4532671"/>
              <a:gd name="connsiteY3" fmla="*/ 6875418 h 6875418"/>
              <a:gd name="connsiteX4" fmla="*/ 0 w 4532671"/>
              <a:gd name="connsiteY4" fmla="*/ 0 h 6875418"/>
              <a:gd name="connsiteX0" fmla="*/ 0 w 3730789"/>
              <a:gd name="connsiteY0" fmla="*/ 0 h 6875418"/>
              <a:gd name="connsiteX1" fmla="*/ 3730789 w 3730789"/>
              <a:gd name="connsiteY1" fmla="*/ 2390775 h 6875418"/>
              <a:gd name="connsiteX2" fmla="*/ 2222090 w 3730789"/>
              <a:gd name="connsiteY2" fmla="*/ 6875418 h 6875418"/>
              <a:gd name="connsiteX3" fmla="*/ 0 w 3730789"/>
              <a:gd name="connsiteY3" fmla="*/ 6875418 h 6875418"/>
              <a:gd name="connsiteX4" fmla="*/ 0 w 3730789"/>
              <a:gd name="connsiteY4" fmla="*/ 0 h 6875418"/>
              <a:gd name="connsiteX0" fmla="*/ 1508625 w 3730789"/>
              <a:gd name="connsiteY0" fmla="*/ 0 h 4532268"/>
              <a:gd name="connsiteX1" fmla="*/ 3730789 w 3730789"/>
              <a:gd name="connsiteY1" fmla="*/ 47625 h 4532268"/>
              <a:gd name="connsiteX2" fmla="*/ 2222090 w 3730789"/>
              <a:gd name="connsiteY2" fmla="*/ 4532268 h 4532268"/>
              <a:gd name="connsiteX3" fmla="*/ 0 w 3730789"/>
              <a:gd name="connsiteY3" fmla="*/ 4532268 h 4532268"/>
              <a:gd name="connsiteX4" fmla="*/ 1508625 w 3730789"/>
              <a:gd name="connsiteY4" fmla="*/ 0 h 4532268"/>
              <a:gd name="connsiteX0" fmla="*/ 1508625 w 3730789"/>
              <a:gd name="connsiteY0" fmla="*/ 0 h 4532268"/>
              <a:gd name="connsiteX1" fmla="*/ 3730789 w 3730789"/>
              <a:gd name="connsiteY1" fmla="*/ 21499 h 4532268"/>
              <a:gd name="connsiteX2" fmla="*/ 2222090 w 3730789"/>
              <a:gd name="connsiteY2" fmla="*/ 4532268 h 4532268"/>
              <a:gd name="connsiteX3" fmla="*/ 0 w 3730789"/>
              <a:gd name="connsiteY3" fmla="*/ 4532268 h 4532268"/>
              <a:gd name="connsiteX4" fmla="*/ 1508625 w 3730789"/>
              <a:gd name="connsiteY4" fmla="*/ 0 h 4532268"/>
              <a:gd name="connsiteX0" fmla="*/ 1092346 w 3730789"/>
              <a:gd name="connsiteY0" fmla="*/ 0 h 4567102"/>
              <a:gd name="connsiteX1" fmla="*/ 3730789 w 3730789"/>
              <a:gd name="connsiteY1" fmla="*/ 56333 h 4567102"/>
              <a:gd name="connsiteX2" fmla="*/ 2222090 w 3730789"/>
              <a:gd name="connsiteY2" fmla="*/ 4567102 h 4567102"/>
              <a:gd name="connsiteX3" fmla="*/ 0 w 3730789"/>
              <a:gd name="connsiteY3" fmla="*/ 4567102 h 4567102"/>
              <a:gd name="connsiteX4" fmla="*/ 1092346 w 3730789"/>
              <a:gd name="connsiteY4" fmla="*/ 0 h 4567102"/>
              <a:gd name="connsiteX0" fmla="*/ 1092346 w 3295870"/>
              <a:gd name="connsiteY0" fmla="*/ 0 h 4567102"/>
              <a:gd name="connsiteX1" fmla="*/ 3295870 w 3295870"/>
              <a:gd name="connsiteY1" fmla="*/ 4082 h 4567102"/>
              <a:gd name="connsiteX2" fmla="*/ 2222090 w 3295870"/>
              <a:gd name="connsiteY2" fmla="*/ 4567102 h 4567102"/>
              <a:gd name="connsiteX3" fmla="*/ 0 w 3295870"/>
              <a:gd name="connsiteY3" fmla="*/ 4567102 h 4567102"/>
              <a:gd name="connsiteX4" fmla="*/ 1092346 w 3295870"/>
              <a:gd name="connsiteY4" fmla="*/ 0 h 4567102"/>
              <a:gd name="connsiteX0" fmla="*/ 1639101 w 3295870"/>
              <a:gd name="connsiteY0" fmla="*/ 0 h 6848748"/>
              <a:gd name="connsiteX1" fmla="*/ 3295870 w 3295870"/>
              <a:gd name="connsiteY1" fmla="*/ 2285728 h 6848748"/>
              <a:gd name="connsiteX2" fmla="*/ 2222090 w 3295870"/>
              <a:gd name="connsiteY2" fmla="*/ 6848748 h 6848748"/>
              <a:gd name="connsiteX3" fmla="*/ 0 w 3295870"/>
              <a:gd name="connsiteY3" fmla="*/ 6848748 h 6848748"/>
              <a:gd name="connsiteX4" fmla="*/ 1639101 w 3295870"/>
              <a:gd name="connsiteY4" fmla="*/ 0 h 6848748"/>
              <a:gd name="connsiteX0" fmla="*/ 1639101 w 2836099"/>
              <a:gd name="connsiteY0" fmla="*/ 13334 h 6862082"/>
              <a:gd name="connsiteX1" fmla="*/ 2836099 w 2836099"/>
              <a:gd name="connsiteY1" fmla="*/ 0 h 6862082"/>
              <a:gd name="connsiteX2" fmla="*/ 2222090 w 2836099"/>
              <a:gd name="connsiteY2" fmla="*/ 6862082 h 6862082"/>
              <a:gd name="connsiteX3" fmla="*/ 0 w 2836099"/>
              <a:gd name="connsiteY3" fmla="*/ 6862082 h 6862082"/>
              <a:gd name="connsiteX4" fmla="*/ 1639101 w 2836099"/>
              <a:gd name="connsiteY4" fmla="*/ 13334 h 6862082"/>
              <a:gd name="connsiteX0" fmla="*/ 1639101 w 2843403"/>
              <a:gd name="connsiteY0" fmla="*/ 13334 h 6862082"/>
              <a:gd name="connsiteX1" fmla="*/ 2836099 w 2843403"/>
              <a:gd name="connsiteY1" fmla="*/ 0 h 6862082"/>
              <a:gd name="connsiteX2" fmla="*/ 2843403 w 2843403"/>
              <a:gd name="connsiteY2" fmla="*/ 6853373 h 6862082"/>
              <a:gd name="connsiteX3" fmla="*/ 0 w 2843403"/>
              <a:gd name="connsiteY3" fmla="*/ 6862082 h 6862082"/>
              <a:gd name="connsiteX4" fmla="*/ 1639101 w 2843403"/>
              <a:gd name="connsiteY4" fmla="*/ 13334 h 686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03" h="6862082">
                <a:moveTo>
                  <a:pt x="1639101" y="13334"/>
                </a:moveTo>
                <a:lnTo>
                  <a:pt x="2836099" y="0"/>
                </a:lnTo>
                <a:cubicBezTo>
                  <a:pt x="2838534" y="2284458"/>
                  <a:pt x="2840968" y="4568915"/>
                  <a:pt x="2843403" y="6853373"/>
                </a:cubicBezTo>
                <a:lnTo>
                  <a:pt x="0" y="6862082"/>
                </a:lnTo>
                <a:lnTo>
                  <a:pt x="1639101" y="13334"/>
                </a:lnTo>
                <a:close/>
              </a:path>
            </a:pathLst>
          </a:custGeom>
          <a:gradFill flip="none" rotWithShape="1">
            <a:gsLst>
              <a:gs pos="0">
                <a:schemeClr val="accent2">
                  <a:lumMod val="20000"/>
                  <a:lumOff val="80000"/>
                </a:schemeClr>
              </a:gs>
              <a:gs pos="7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09068" y="1866657"/>
            <a:ext cx="10811514" cy="2239844"/>
          </a:xfrm>
          <a:prstGeom prst="rect">
            <a:avLst/>
          </a:prstGeom>
        </p:spPr>
        <p:txBody>
          <a:bodyPr wrap="square">
            <a:spAutoFit/>
          </a:bodyPr>
          <a:lstStyle/>
          <a:p>
            <a:pPr algn="just" defTabSz="457200">
              <a:lnSpc>
                <a:spcPct val="150000"/>
              </a:lnSpc>
            </a:pPr>
            <a:r>
              <a:rPr lang="ru-RU" sz="2400" dirty="0" smtClean="0">
                <a:solidFill>
                  <a:prstClr val="black">
                    <a:lumMod val="95000"/>
                    <a:lumOff val="5000"/>
                  </a:prstClr>
                </a:solidFill>
                <a:latin typeface="Arial" panose="020B0604020202020204" pitchFamily="34" charset="0"/>
                <a:cs typeface="Arial" panose="020B0604020202020204" pitchFamily="34" charset="0"/>
              </a:rPr>
              <a:t>Оптимизация </a:t>
            </a:r>
            <a:r>
              <a:rPr lang="ru-RU" sz="2400" dirty="0">
                <a:solidFill>
                  <a:prstClr val="black">
                    <a:lumMod val="95000"/>
                    <a:lumOff val="5000"/>
                  </a:prstClr>
                </a:solidFill>
                <a:latin typeface="Arial" panose="020B0604020202020204" pitchFamily="34" charset="0"/>
                <a:cs typeface="Arial" panose="020B0604020202020204" pitchFamily="34" charset="0"/>
              </a:rPr>
              <a:t>прохождения процедуры </a:t>
            </a:r>
            <a:r>
              <a:rPr lang="ru-RU" sz="2400" dirty="0" smtClean="0">
                <a:solidFill>
                  <a:prstClr val="black">
                    <a:lumMod val="95000"/>
                    <a:lumOff val="5000"/>
                  </a:prstClr>
                </a:solidFill>
                <a:latin typeface="Arial" panose="020B0604020202020204" pitchFamily="34" charset="0"/>
                <a:cs typeface="Arial" panose="020B0604020202020204" pitchFamily="34" charset="0"/>
              </a:rPr>
              <a:t>получения права </a:t>
            </a:r>
            <a:br>
              <a:rPr lang="ru-RU" sz="2400" dirty="0" smtClean="0">
                <a:solidFill>
                  <a:prstClr val="black">
                    <a:lumMod val="95000"/>
                    <a:lumOff val="5000"/>
                  </a:prstClr>
                </a:solidFill>
                <a:latin typeface="Arial" panose="020B0604020202020204" pitchFamily="34" charset="0"/>
                <a:cs typeface="Arial" panose="020B0604020202020204" pitchFamily="34" charset="0"/>
              </a:rPr>
            </a:br>
            <a:r>
              <a:rPr lang="ru-RU" sz="2400" dirty="0" smtClean="0">
                <a:solidFill>
                  <a:prstClr val="black">
                    <a:lumMod val="95000"/>
                    <a:lumOff val="5000"/>
                  </a:prstClr>
                </a:solidFill>
                <a:latin typeface="Arial" panose="020B0604020202020204" pitchFamily="34" charset="0"/>
                <a:cs typeface="Arial" panose="020B0604020202020204" pitchFamily="34" charset="0"/>
              </a:rPr>
              <a:t>на </a:t>
            </a:r>
            <a:r>
              <a:rPr lang="ru-RU" sz="2400" dirty="0">
                <a:solidFill>
                  <a:prstClr val="black">
                    <a:lumMod val="95000"/>
                    <a:lumOff val="5000"/>
                  </a:prstClr>
                </a:solidFill>
                <a:latin typeface="Arial" panose="020B0604020202020204" pitchFamily="34" charset="0"/>
                <a:cs typeface="Arial" panose="020B0604020202020204" pitchFamily="34" charset="0"/>
              </a:rPr>
              <a:t>осуществление деятельности по инвестиционному </a:t>
            </a:r>
            <a:r>
              <a:rPr lang="ru-RU" sz="2400" dirty="0" smtClean="0">
                <a:solidFill>
                  <a:prstClr val="black">
                    <a:lumMod val="95000"/>
                    <a:lumOff val="5000"/>
                  </a:prstClr>
                </a:solidFill>
                <a:latin typeface="Arial" panose="020B0604020202020204" pitchFamily="34" charset="0"/>
                <a:cs typeface="Arial" panose="020B0604020202020204" pitchFamily="34" charset="0"/>
              </a:rPr>
              <a:t>консультированию (включение в единый реестр инвестиционных советников в соответствии с </a:t>
            </a:r>
            <a:r>
              <a:rPr lang="ru-RU" sz="2400" dirty="0">
                <a:solidFill>
                  <a:prstClr val="black">
                    <a:lumMod val="95000"/>
                    <a:lumOff val="5000"/>
                  </a:prstClr>
                </a:solidFill>
                <a:latin typeface="Arial" panose="020B0604020202020204" pitchFamily="34" charset="0"/>
                <a:cs typeface="Arial" panose="020B0604020202020204" pitchFamily="34" charset="0"/>
              </a:rPr>
              <a:t>П</a:t>
            </a:r>
            <a:r>
              <a:rPr lang="ru-RU" sz="2400" dirty="0" smtClean="0">
                <a:solidFill>
                  <a:prstClr val="black">
                    <a:lumMod val="95000"/>
                    <a:lumOff val="5000"/>
                  </a:prstClr>
                </a:solidFill>
                <a:latin typeface="Arial" panose="020B0604020202020204" pitchFamily="34" charset="0"/>
                <a:cs typeface="Arial" panose="020B0604020202020204" pitchFamily="34" charset="0"/>
              </a:rPr>
              <a:t>оложением Банка России от 29.06.20</a:t>
            </a:r>
            <a:r>
              <a:rPr lang="ru-RU" sz="2400" dirty="0">
                <a:solidFill>
                  <a:prstClr val="black">
                    <a:lumMod val="95000"/>
                    <a:lumOff val="5000"/>
                  </a:prstClr>
                </a:solidFill>
                <a:latin typeface="Arial" panose="020B0604020202020204" pitchFamily="34" charset="0"/>
                <a:cs typeface="Arial" panose="020B0604020202020204" pitchFamily="34" charset="0"/>
              </a:rPr>
              <a:t>22</a:t>
            </a:r>
            <a:r>
              <a:rPr lang="ru-RU" sz="2400" dirty="0" smtClean="0">
                <a:solidFill>
                  <a:prstClr val="black">
                    <a:lumMod val="95000"/>
                    <a:lumOff val="5000"/>
                  </a:prstClr>
                </a:solidFill>
                <a:latin typeface="Arial" panose="020B0604020202020204" pitchFamily="34" charset="0"/>
                <a:cs typeface="Arial" panose="020B0604020202020204" pitchFamily="34" charset="0"/>
              </a:rPr>
              <a:t> № 798-П</a:t>
            </a:r>
            <a:r>
              <a:rPr lang="ru-RU" sz="2400" baseline="30000" dirty="0">
                <a:solidFill>
                  <a:prstClr val="black">
                    <a:lumMod val="95000"/>
                    <a:lumOff val="5000"/>
                  </a:prstClr>
                </a:solidFill>
                <a:latin typeface="Arial" panose="020B0604020202020204" pitchFamily="34" charset="0"/>
                <a:cs typeface="Arial" panose="020B0604020202020204" pitchFamily="34" charset="0"/>
              </a:rPr>
              <a:t>*</a:t>
            </a:r>
            <a:r>
              <a:rPr lang="ru-RU" sz="2400" dirty="0" smtClean="0">
                <a:solidFill>
                  <a:prstClr val="black">
                    <a:lumMod val="95000"/>
                    <a:lumOff val="5000"/>
                  </a:prstClr>
                </a:solidFill>
                <a:latin typeface="Arial" panose="020B0604020202020204" pitchFamily="34" charset="0"/>
                <a:cs typeface="Arial" panose="020B0604020202020204" pitchFamily="34" charset="0"/>
              </a:rPr>
              <a:t>)</a:t>
            </a:r>
          </a:p>
        </p:txBody>
      </p:sp>
      <p:sp>
        <p:nvSpPr>
          <p:cNvPr id="7" name="TextBox 6"/>
          <p:cNvSpPr txBox="1"/>
          <p:nvPr/>
        </p:nvSpPr>
        <p:spPr>
          <a:xfrm>
            <a:off x="232196" y="5700112"/>
            <a:ext cx="11727605" cy="1169551"/>
          </a:xfrm>
          <a:prstGeom prst="rect">
            <a:avLst/>
          </a:prstGeom>
          <a:noFill/>
        </p:spPr>
        <p:txBody>
          <a:bodyPr wrap="square" rtlCol="0">
            <a:spAutoFit/>
          </a:bodyPr>
          <a:lstStyle/>
          <a:p>
            <a:pPr algn="just" defTabSz="457200"/>
            <a:r>
              <a:rPr lang="ru-RU" sz="1000" i="1" baseline="30000" dirty="0" smtClean="0">
                <a:solidFill>
                  <a:schemeClr val="accent1">
                    <a:lumMod val="50000"/>
                  </a:schemeClr>
                </a:solidFill>
                <a:latin typeface="Arial" panose="020B0604020202020204" pitchFamily="34" charset="0"/>
                <a:cs typeface="Arial" panose="020B0604020202020204" pitchFamily="34" charset="0"/>
              </a:rPr>
              <a:t>*</a:t>
            </a:r>
            <a:r>
              <a:rPr lang="ru-RU" sz="1000" i="1" dirty="0" smtClean="0">
                <a:solidFill>
                  <a:schemeClr val="accent1">
                    <a:lumMod val="50000"/>
                  </a:schemeClr>
                </a:solidFill>
                <a:latin typeface="Arial" panose="020B0604020202020204" pitchFamily="34" charset="0"/>
                <a:cs typeface="Arial" panose="020B0604020202020204" pitchFamily="34" charset="0"/>
              </a:rPr>
              <a:t> Положение Банка России </a:t>
            </a:r>
            <a:r>
              <a:rPr lang="ru-RU" sz="1000" i="1" dirty="0">
                <a:solidFill>
                  <a:schemeClr val="accent1">
                    <a:lumMod val="50000"/>
                  </a:schemeClr>
                </a:solidFill>
                <a:latin typeface="Arial" panose="020B0604020202020204" pitchFamily="34" charset="0"/>
                <a:cs typeface="Arial" panose="020B0604020202020204" pitchFamily="34" charset="0"/>
              </a:rPr>
              <a:t>от 29.06.2022 № 798-П «О порядке лицензирования Банком России видов профессиональной деятельности на рынке ценных бумаг, указанных в статьях 3 - 5, 7 и 8 Федерального закона от 22 апреля 1996 года N 39-ФЗ "О рынке </a:t>
            </a:r>
            <a:r>
              <a:rPr lang="ru-RU" sz="1000" i="1" dirty="0" smtClean="0">
                <a:solidFill>
                  <a:schemeClr val="accent1">
                    <a:lumMod val="50000"/>
                  </a:schemeClr>
                </a:solidFill>
                <a:latin typeface="Arial" panose="020B0604020202020204" pitchFamily="34" charset="0"/>
                <a:cs typeface="Arial" panose="020B0604020202020204" pitchFamily="34" charset="0"/>
              </a:rPr>
              <a:t>ценных бумаг</a:t>
            </a:r>
            <a:r>
              <a:rPr lang="ru-RU" sz="1000" i="1" dirty="0">
                <a:solidFill>
                  <a:schemeClr val="accent1">
                    <a:lumMod val="50000"/>
                  </a:schemeClr>
                </a:solidFill>
                <a:latin typeface="Arial" panose="020B0604020202020204" pitchFamily="34" charset="0"/>
                <a:cs typeface="Arial" panose="020B0604020202020204" pitchFamily="34" charset="0"/>
              </a:rPr>
              <a:t>", </a:t>
            </a:r>
            <a:r>
              <a:rPr lang="ru-RU" sz="1000" i="1" dirty="0" smtClean="0">
                <a:solidFill>
                  <a:schemeClr val="accent1">
                    <a:lumMod val="50000"/>
                  </a:schemeClr>
                </a:solidFill>
                <a:latin typeface="Arial" panose="020B0604020202020204" pitchFamily="34" charset="0"/>
                <a:cs typeface="Arial" panose="020B0604020202020204" pitchFamily="34" charset="0"/>
              </a:rPr>
              <a:t>и порядке </a:t>
            </a:r>
            <a:r>
              <a:rPr lang="ru-RU" sz="1000" i="1" dirty="0">
                <a:solidFill>
                  <a:schemeClr val="accent1">
                    <a:lumMod val="50000"/>
                  </a:schemeClr>
                </a:solidFill>
                <a:latin typeface="Arial" panose="020B0604020202020204" pitchFamily="34" charset="0"/>
                <a:cs typeface="Arial" panose="020B0604020202020204" pitchFamily="34" charset="0"/>
              </a:rPr>
              <a:t>ведения Банком России реестра профессиональных участников рынка ценных бумаг, о порядке принятия Банком России решения о внесении (об отказе во внесении) сведений о лице в единый реестр инвестиционных советников и порядке ведения Банком России указанного реестра, а также о порядке предоставления Банком России лицензии на осуществление деятельности инвестиционного фонда, лицензии управляющей компании на осуществление деятельности по управлению инвестиционными фондами, паевыми инвестиционными фондами и негосударственными пенсионными фондами, лицензии на осуществление деятельности специализированного депозитария инвестиционных фондов, паевых инвестиционных фондов и негосударственных пенсионных фондов и порядке ведения Банком России реестров указанных </a:t>
            </a:r>
            <a:r>
              <a:rPr lang="ru-RU" sz="1000" i="1" dirty="0" smtClean="0">
                <a:solidFill>
                  <a:schemeClr val="accent1">
                    <a:lumMod val="50000"/>
                  </a:schemeClr>
                </a:solidFill>
                <a:latin typeface="Arial" panose="020B0604020202020204" pitchFamily="34" charset="0"/>
                <a:cs typeface="Arial" panose="020B0604020202020204" pitchFamily="34" charset="0"/>
              </a:rPr>
              <a:t>лицензий».</a:t>
            </a:r>
            <a:endParaRPr lang="ru-RU" sz="1000"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749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Включение в </a:t>
            </a:r>
            <a:r>
              <a:rPr lang="ru-RU" dirty="0" smtClean="0"/>
              <a:t>ЕРИС</a:t>
            </a:r>
            <a:endParaRPr lang="ru-RU" dirty="0"/>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845997" y="3048048"/>
            <a:ext cx="3477643" cy="830997"/>
          </a:xfrm>
          <a:prstGeom prst="rect">
            <a:avLst/>
          </a:prstGeom>
          <a:noFill/>
        </p:spPr>
        <p:txBody>
          <a:bodyPr wrap="square" rtlCol="0">
            <a:spAutoFit/>
          </a:bodyPr>
          <a:lstStyle/>
          <a:p>
            <a:pPr algn="ctr" defTabSz="457200"/>
            <a:r>
              <a:rPr lang="ru-RU" sz="2400" cap="all" dirty="0" smtClean="0">
                <a:latin typeface="Arial" panose="020B0604020202020204" pitchFamily="34" charset="0"/>
                <a:cs typeface="Arial" panose="020B0604020202020204" pitchFamily="34" charset="0"/>
              </a:rPr>
              <a:t>Индивидуальный </a:t>
            </a:r>
            <a:r>
              <a:rPr lang="ru-RU" sz="2400" cap="all" dirty="0" smtClean="0">
                <a:latin typeface="Arial" panose="020B0604020202020204" pitchFamily="34" charset="0"/>
                <a:cs typeface="Arial" panose="020B0604020202020204" pitchFamily="34" charset="0"/>
              </a:rPr>
              <a:t>предприниматель* </a:t>
            </a:r>
            <a:endParaRPr lang="ru-RU" sz="2400" cap="all" dirty="0">
              <a:latin typeface="Arial" panose="020B0604020202020204" pitchFamily="34" charset="0"/>
              <a:cs typeface="Arial" panose="020B0604020202020204" pitchFamily="34" charset="0"/>
            </a:endParaRPr>
          </a:p>
        </p:txBody>
      </p:sp>
      <p:sp>
        <p:nvSpPr>
          <p:cNvPr id="10" name="TextBox 9"/>
          <p:cNvSpPr txBox="1"/>
          <p:nvPr/>
        </p:nvSpPr>
        <p:spPr>
          <a:xfrm>
            <a:off x="7648217" y="3338223"/>
            <a:ext cx="3800569" cy="461665"/>
          </a:xfrm>
          <a:prstGeom prst="rect">
            <a:avLst/>
          </a:prstGeom>
          <a:noFill/>
        </p:spPr>
        <p:txBody>
          <a:bodyPr wrap="square" rtlCol="0">
            <a:spAutoFit/>
          </a:bodyPr>
          <a:lstStyle/>
          <a:p>
            <a:pPr algn="ctr" defTabSz="457200"/>
            <a:r>
              <a:rPr lang="ru-RU" sz="2400" cap="all" dirty="0">
                <a:latin typeface="Arial" panose="020B0604020202020204" pitchFamily="34" charset="0"/>
                <a:cs typeface="Arial" panose="020B0604020202020204" pitchFamily="34" charset="0"/>
              </a:rPr>
              <a:t>Юридическое лицо</a:t>
            </a:r>
          </a:p>
        </p:txBody>
      </p:sp>
      <p:sp>
        <p:nvSpPr>
          <p:cNvPr id="23" name="TextBox 22"/>
          <p:cNvSpPr txBox="1"/>
          <p:nvPr/>
        </p:nvSpPr>
        <p:spPr>
          <a:xfrm>
            <a:off x="301649" y="6192243"/>
            <a:ext cx="3318235" cy="246221"/>
          </a:xfrm>
          <a:prstGeom prst="rect">
            <a:avLst/>
          </a:prstGeom>
          <a:noFill/>
        </p:spPr>
        <p:txBody>
          <a:bodyPr wrap="square" rtlCol="0">
            <a:spAutoFit/>
          </a:bodyPr>
          <a:lstStyle/>
          <a:p>
            <a:pPr algn="just" defTabSz="457200"/>
            <a:r>
              <a:rPr lang="ru-RU" sz="1000" i="1" dirty="0">
                <a:solidFill>
                  <a:schemeClr val="accent1">
                    <a:lumMod val="50000"/>
                  </a:schemeClr>
                </a:solidFill>
                <a:latin typeface="Arial" panose="020B0604020202020204" pitchFamily="34" charset="0"/>
                <a:cs typeface="Arial" panose="020B0604020202020204" pitchFamily="34" charset="0"/>
              </a:rPr>
              <a:t>*Далее – ИП.</a:t>
            </a:r>
          </a:p>
        </p:txBody>
      </p:sp>
      <p:cxnSp>
        <p:nvCxnSpPr>
          <p:cNvPr id="24" name="Прямая соединительная линия 23"/>
          <p:cNvCxnSpPr/>
          <p:nvPr/>
        </p:nvCxnSpPr>
        <p:spPr>
          <a:xfrm>
            <a:off x="433387" y="6089434"/>
            <a:ext cx="10360623" cy="0"/>
          </a:xfrm>
          <a:prstGeom prst="line">
            <a:avLst/>
          </a:prstGeom>
          <a:ln w="19050"/>
        </p:spPr>
        <p:style>
          <a:lnRef idx="2">
            <a:schemeClr val="accent2"/>
          </a:lnRef>
          <a:fillRef idx="0">
            <a:schemeClr val="accent2"/>
          </a:fillRef>
          <a:effectRef idx="1">
            <a:schemeClr val="accent2"/>
          </a:effectRef>
          <a:fontRef idx="minor">
            <a:schemeClr val="tx1"/>
          </a:fontRef>
        </p:style>
      </p:cxnSp>
      <p:sp>
        <p:nvSpPr>
          <p:cNvPr id="25" name="Управляющая кнопка: назад 24">
            <a:hlinkClick r:id="" action="ppaction://hlinkshowjump?jump=nextslide" highlightClick="1"/>
          </p:cNvPr>
          <p:cNvSpPr/>
          <p:nvPr/>
        </p:nvSpPr>
        <p:spPr>
          <a:xfrm rot="10800000">
            <a:off x="661071" y="3930449"/>
            <a:ext cx="3674490" cy="1491898"/>
          </a:xfrm>
          <a:prstGeom prst="actionButtonBackPrevious">
            <a:avLst/>
          </a:prstGeom>
          <a:solidFill>
            <a:schemeClr val="accent1">
              <a:lumMod val="60000"/>
              <a:lumOff val="40000"/>
            </a:schemeClr>
          </a:solidFill>
          <a:scene3d>
            <a:camera prst="orthographicFront"/>
            <a:lightRig rig="threePt" dir="t"/>
          </a:scene3d>
          <a:sp3d>
            <a:bevelT w="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назад 25">
            <a:hlinkClick r:id="rId2" action="ppaction://hlinksldjump" highlightClick="1"/>
          </p:cNvPr>
          <p:cNvSpPr/>
          <p:nvPr/>
        </p:nvSpPr>
        <p:spPr>
          <a:xfrm rot="10800000">
            <a:off x="7654337" y="3930448"/>
            <a:ext cx="3674490" cy="1491898"/>
          </a:xfrm>
          <a:prstGeom prst="actionButtonBackPrevious">
            <a:avLst/>
          </a:prstGeom>
          <a:solidFill>
            <a:schemeClr val="accent1">
              <a:lumMod val="60000"/>
              <a:lumOff val="40000"/>
            </a:schemeClr>
          </a:solidFill>
          <a:scene3d>
            <a:camera prst="orthographicFront"/>
            <a:lightRig rig="threePt" dir="t"/>
          </a:scene3d>
          <a:sp3d>
            <a:bevelT w="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4442603" y="1595583"/>
            <a:ext cx="3310365" cy="1492673"/>
          </a:xfrm>
          <a:prstGeom prst="roundRect">
            <a:avLst/>
          </a:prstGeom>
          <a:gradFill flip="none" rotWithShape="1">
            <a:gsLst>
              <a:gs pos="3000">
                <a:schemeClr val="accent1">
                  <a:lumMod val="60000"/>
                  <a:lumOff val="40000"/>
                </a:schemeClr>
              </a:gs>
              <a:gs pos="83000">
                <a:schemeClr val="accent1">
                  <a:lumMod val="75000"/>
                </a:schemeClr>
              </a:gs>
              <a:gs pos="100000">
                <a:schemeClr val="accent1">
                  <a:lumMod val="30000"/>
                  <a:lumOff val="70000"/>
                </a:schemeClr>
              </a:gs>
            </a:gsLst>
            <a:lin ang="2700000" scaled="1"/>
            <a:tileRect/>
          </a:gradFill>
          <a:ln>
            <a:noFill/>
          </a:ln>
          <a:effectLst>
            <a:outerShdw blurRad="330200" dist="12700" dir="2400000" sx="101000" sy="101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600" dirty="0"/>
          </a:p>
        </p:txBody>
      </p:sp>
      <p:sp>
        <p:nvSpPr>
          <p:cNvPr id="11" name="TextBox 10"/>
          <p:cNvSpPr txBox="1"/>
          <p:nvPr/>
        </p:nvSpPr>
        <p:spPr>
          <a:xfrm>
            <a:off x="3856835" y="1746849"/>
            <a:ext cx="4478327" cy="1077218"/>
          </a:xfrm>
          <a:prstGeom prst="rect">
            <a:avLst/>
          </a:prstGeom>
          <a:noFill/>
        </p:spPr>
        <p:txBody>
          <a:bodyPr wrap="square" rtlCol="0">
            <a:spAutoFit/>
          </a:bodyPr>
          <a:lstStyle/>
          <a:p>
            <a:pPr algn="ctr" defTabSz="457200"/>
            <a:r>
              <a:rPr lang="ru-RU" sz="2400" cap="all" dirty="0" smtClean="0">
                <a:solidFill>
                  <a:schemeClr val="bg1"/>
                </a:solidFill>
                <a:latin typeface="Arial" panose="020B0604020202020204" pitchFamily="34" charset="0"/>
                <a:cs typeface="Arial" panose="020B0604020202020204" pitchFamily="34" charset="0"/>
              </a:rPr>
              <a:t>Выберите </a:t>
            </a:r>
            <a:r>
              <a:rPr lang="ru-RU" sz="2400" cap="all" dirty="0" smtClean="0">
                <a:solidFill>
                  <a:schemeClr val="bg1"/>
                </a:solidFill>
                <a:latin typeface="Arial" panose="020B0604020202020204" pitchFamily="34" charset="0"/>
                <a:cs typeface="Arial" panose="020B0604020202020204" pitchFamily="34" charset="0"/>
              </a:rPr>
              <a:t>тип</a:t>
            </a:r>
            <a:r>
              <a:rPr lang="ru-RU" sz="3200" cap="all" dirty="0" smtClean="0">
                <a:solidFill>
                  <a:schemeClr val="bg1"/>
                </a:solidFill>
                <a:latin typeface="Arial" panose="020B0604020202020204" pitchFamily="34" charset="0"/>
                <a:cs typeface="Arial" panose="020B0604020202020204" pitchFamily="34" charset="0"/>
              </a:rPr>
              <a:t> заявителя</a:t>
            </a:r>
            <a:endParaRPr lang="ru-RU" sz="3200"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02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3850420" y="1846401"/>
            <a:ext cx="4491157" cy="1738432"/>
            <a:chOff x="7433132" y="1007363"/>
            <a:chExt cx="4345532" cy="2493162"/>
          </a:xfrm>
          <a:gradFill flip="none" rotWithShape="1">
            <a:gsLst>
              <a:gs pos="3000">
                <a:schemeClr val="accent1">
                  <a:lumMod val="60000"/>
                  <a:lumOff val="40000"/>
                </a:schemeClr>
              </a:gs>
              <a:gs pos="83000">
                <a:schemeClr val="accent1">
                  <a:lumMod val="75000"/>
                </a:schemeClr>
              </a:gs>
              <a:gs pos="100000">
                <a:schemeClr val="accent1">
                  <a:lumMod val="30000"/>
                  <a:lumOff val="70000"/>
                </a:schemeClr>
              </a:gs>
            </a:gsLst>
            <a:lin ang="2700000" scaled="1"/>
            <a:tileRect/>
          </a:gradFill>
          <a:effectLst>
            <a:outerShdw blurRad="63500" sx="102000" sy="102000" algn="ctr" rotWithShape="0">
              <a:prstClr val="black">
                <a:alpha val="40000"/>
              </a:prstClr>
            </a:outerShdw>
          </a:effectLst>
        </p:grpSpPr>
        <p:sp>
          <p:nvSpPr>
            <p:cNvPr id="10" name="Скругленный прямоугольник 9"/>
            <p:cNvSpPr/>
            <p:nvPr/>
          </p:nvSpPr>
          <p:spPr>
            <a:xfrm>
              <a:off x="7433132" y="1007363"/>
              <a:ext cx="4345532" cy="2493162"/>
            </a:xfrm>
            <a:prstGeom prst="roundRect">
              <a:avLst/>
            </a:prstGeom>
            <a:grpFill/>
            <a:ln>
              <a:noFill/>
            </a:ln>
            <a:effectLst>
              <a:outerShdw blurRad="330200" dist="12700" dir="2400000" sx="101000" sy="101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600" dirty="0"/>
            </a:p>
          </p:txBody>
        </p:sp>
        <p:sp>
          <p:nvSpPr>
            <p:cNvPr id="11" name="Прямоугольник 10">
              <a:extLst>
                <a:ext uri="{FF2B5EF4-FFF2-40B4-BE49-F238E27FC236}">
                  <a16:creationId xmlns:a16="http://schemas.microsoft.com/office/drawing/2014/main" id="{D569402E-11AA-4C78-2C63-3EDFA6B6E2D4}"/>
                </a:ext>
              </a:extLst>
            </p:cNvPr>
            <p:cNvSpPr/>
            <p:nvPr/>
          </p:nvSpPr>
          <p:spPr>
            <a:xfrm>
              <a:off x="8249466" y="1155096"/>
              <a:ext cx="3185630" cy="307777"/>
            </a:xfrm>
            <a:prstGeom prst="rect">
              <a:avLst/>
            </a:prstGeom>
            <a:grpFill/>
          </p:spPr>
          <p:txBody>
            <a:bodyPr wrap="square">
              <a:spAutoFit/>
            </a:bodyPr>
            <a:lstStyle/>
            <a:p>
              <a:pPr>
                <a:spcAft>
                  <a:spcPts val="500"/>
                </a:spcAft>
                <a:defRPr/>
              </a:pPr>
              <a:endParaRPr lang="ru-RU" sz="1400" dirty="0">
                <a:solidFill>
                  <a:schemeClr val="bg1"/>
                </a:solidFill>
                <a:latin typeface="Arial" panose="020B0604020202020204" pitchFamily="34" charset="0"/>
                <a:cs typeface="Arial" panose="020B0604020202020204" pitchFamily="34" charset="0"/>
              </a:endParaRPr>
            </a:p>
          </p:txBody>
        </p:sp>
      </p:grpSp>
      <p:sp>
        <p:nvSpPr>
          <p:cNvPr id="2" name="Заголовок 1"/>
          <p:cNvSpPr>
            <a:spLocks noGrp="1"/>
          </p:cNvSpPr>
          <p:nvPr>
            <p:ph type="title"/>
          </p:nvPr>
        </p:nvSpPr>
        <p:spPr/>
        <p:txBody>
          <a:bodyPr/>
          <a:lstStyle/>
          <a:p>
            <a:r>
              <a:rPr lang="ru-RU" dirty="0"/>
              <a:t>Включение </a:t>
            </a:r>
            <a:r>
              <a:rPr lang="ru-RU" dirty="0" smtClean="0"/>
              <a:t>ИП в ЕРИС</a:t>
            </a:r>
            <a:endParaRPr lang="ru-RU" dirty="0"/>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Управляющая кнопка: назад 3">
            <a:hlinkClick r:id="rId2" action="ppaction://hlinksldjump" highlightClick="1"/>
          </p:cNvPr>
          <p:cNvSpPr/>
          <p:nvPr/>
        </p:nvSpPr>
        <p:spPr>
          <a:xfrm rot="10800000">
            <a:off x="782397" y="4187175"/>
            <a:ext cx="3911714" cy="1604794"/>
          </a:xfrm>
          <a:prstGeom prst="actionButtonBackPrevious">
            <a:avLst/>
          </a:prstGeom>
          <a:solidFill>
            <a:schemeClr val="accent1">
              <a:lumMod val="60000"/>
              <a:lumOff val="40000"/>
            </a:schemeClr>
          </a:solidFill>
          <a:scene3d>
            <a:camera prst="orthographicFront"/>
            <a:lightRig rig="threePt" dir="t"/>
          </a:scene3d>
          <a:sp3d>
            <a:bevelT w="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алее 4">
            <a:hlinkClick r:id="rId3" action="ppaction://hlinksldjump" highlightClick="1"/>
          </p:cNvPr>
          <p:cNvSpPr/>
          <p:nvPr/>
        </p:nvSpPr>
        <p:spPr>
          <a:xfrm>
            <a:off x="7613647" y="4187175"/>
            <a:ext cx="3940311" cy="1618488"/>
          </a:xfrm>
          <a:prstGeom prst="actionButtonForwardNext">
            <a:avLst/>
          </a:prstGeom>
          <a:solidFill>
            <a:schemeClr val="accent1">
              <a:lumMod val="60000"/>
              <a:lumOff val="40000"/>
            </a:schemeClr>
          </a:solidFill>
          <a:scene3d>
            <a:camera prst="orthographicFront"/>
            <a:lightRig rig="threePt" dir="t"/>
          </a:scene3d>
          <a:sp3d>
            <a:bevelT w="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613646" y="3710107"/>
            <a:ext cx="3940311" cy="461665"/>
          </a:xfrm>
          <a:prstGeom prst="rect">
            <a:avLst/>
          </a:prstGeom>
          <a:noFill/>
        </p:spPr>
        <p:txBody>
          <a:bodyPr wrap="square" rtlCol="0">
            <a:spAutoFit/>
          </a:bodyPr>
          <a:lstStyle/>
          <a:p>
            <a:pPr algn="ctr"/>
            <a:r>
              <a:rPr lang="ru-RU" sz="2400" cap="all" dirty="0" smtClean="0"/>
              <a:t>иного сотрудника</a:t>
            </a:r>
          </a:p>
        </p:txBody>
      </p:sp>
      <p:sp>
        <p:nvSpPr>
          <p:cNvPr id="7" name="TextBox 6"/>
          <p:cNvSpPr txBox="1"/>
          <p:nvPr/>
        </p:nvSpPr>
        <p:spPr>
          <a:xfrm>
            <a:off x="2988477" y="1971675"/>
            <a:ext cx="6430945" cy="1323439"/>
          </a:xfrm>
          <a:prstGeom prst="rect">
            <a:avLst/>
          </a:prstGeom>
          <a:noFill/>
        </p:spPr>
        <p:txBody>
          <a:bodyPr wrap="square" rtlCol="0">
            <a:spAutoFit/>
          </a:bodyPr>
          <a:lstStyle/>
          <a:p>
            <a:pPr algn="ctr"/>
            <a:r>
              <a:rPr lang="ru-RU" sz="2400" cap="all" dirty="0" smtClean="0">
                <a:solidFill>
                  <a:schemeClr val="bg1"/>
                </a:solidFill>
              </a:rPr>
              <a:t>функции </a:t>
            </a:r>
          </a:p>
          <a:p>
            <a:pPr algn="ctr"/>
            <a:r>
              <a:rPr lang="ru-RU" sz="3200" cap="all" dirty="0" smtClean="0">
                <a:solidFill>
                  <a:schemeClr val="bg1"/>
                </a:solidFill>
                <a:effectLst>
                  <a:outerShdw blurRad="38100" dist="38100" dir="2700000" algn="tl">
                    <a:srgbClr val="000000">
                      <a:alpha val="43137"/>
                    </a:srgbClr>
                  </a:outerShdw>
                </a:effectLst>
              </a:rPr>
              <a:t>контролера </a:t>
            </a:r>
          </a:p>
          <a:p>
            <a:pPr algn="ctr"/>
            <a:r>
              <a:rPr lang="ru-RU" sz="2400" cap="all" dirty="0" smtClean="0">
                <a:solidFill>
                  <a:schemeClr val="bg1"/>
                </a:solidFill>
              </a:rPr>
              <a:t>возложены </a:t>
            </a:r>
            <a:r>
              <a:rPr lang="ru-RU" sz="2400" cap="all" dirty="0" smtClean="0">
                <a:solidFill>
                  <a:schemeClr val="bg1"/>
                </a:solidFill>
              </a:rPr>
              <a:t>на </a:t>
            </a:r>
            <a:endParaRPr lang="ru-RU" sz="2400" cap="all" dirty="0">
              <a:solidFill>
                <a:schemeClr val="bg1"/>
              </a:solidFill>
            </a:endParaRPr>
          </a:p>
        </p:txBody>
      </p:sp>
      <p:sp>
        <p:nvSpPr>
          <p:cNvPr id="8" name="TextBox 7"/>
          <p:cNvSpPr txBox="1"/>
          <p:nvPr/>
        </p:nvSpPr>
        <p:spPr>
          <a:xfrm>
            <a:off x="675177" y="3737782"/>
            <a:ext cx="3911715" cy="461665"/>
          </a:xfrm>
          <a:prstGeom prst="rect">
            <a:avLst/>
          </a:prstGeom>
          <a:noFill/>
        </p:spPr>
        <p:txBody>
          <a:bodyPr wrap="square" rtlCol="0">
            <a:spAutoFit/>
          </a:bodyPr>
          <a:lstStyle/>
          <a:p>
            <a:pPr algn="ctr"/>
            <a:r>
              <a:rPr lang="ru-RU" sz="2000" b="1" cap="all" dirty="0" smtClean="0"/>
              <a:t> </a:t>
            </a:r>
            <a:r>
              <a:rPr lang="ru-RU" sz="2400" cap="all" dirty="0" err="1" smtClean="0"/>
              <a:t>ип</a:t>
            </a:r>
            <a:r>
              <a:rPr lang="en-US" sz="2400" cap="all" dirty="0" smtClean="0"/>
              <a:t> </a:t>
            </a:r>
            <a:endParaRPr lang="ru-RU" sz="2400" cap="all" dirty="0"/>
          </a:p>
        </p:txBody>
      </p:sp>
    </p:spTree>
    <p:extLst>
      <p:ext uri="{BB962C8B-B14F-4D97-AF65-F5344CB8AC3E}">
        <p14:creationId xmlns:p14="http://schemas.microsoft.com/office/powerpoint/2010/main" val="1446235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Подготовка документов в отношении ИП</a:t>
            </a: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4449" y="2406512"/>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7" name="Управляющая кнопка: в начало 6">
            <a:hlinkClick r:id="" action="ppaction://hlinkshowjump?jump=previousslide" highlightClick="1"/>
          </p:cNvPr>
          <p:cNvSpPr/>
          <p:nvPr/>
        </p:nvSpPr>
        <p:spPr>
          <a:xfrm>
            <a:off x="288345" y="6262715"/>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 конец 7">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14094" y="1639168"/>
            <a:ext cx="9144517" cy="4278094"/>
          </a:xfrm>
          <a:prstGeom prst="rect">
            <a:avLst/>
          </a:prstGeom>
        </p:spPr>
        <p:txBody>
          <a:bodyPr wrap="square">
            <a:spAutoFit/>
          </a:bodyPr>
          <a:lstStyle/>
          <a:p>
            <a:pPr marL="180975" algn="ctr" defTabSz="457200"/>
            <a:endParaRPr lang="ru-RU" sz="500" u="sng" spc="50" dirty="0" smtClean="0">
              <a:solidFill>
                <a:prstClr val="black"/>
              </a:solidFill>
              <a:latin typeface="Arial" panose="020B0604020202020204" pitchFamily="34" charset="0"/>
              <a:cs typeface="Arial" panose="020B0604020202020204" pitchFamily="34" charset="0"/>
            </a:endParaRPr>
          </a:p>
          <a:p>
            <a:pPr marL="108000" algn="just" defTabSz="457200">
              <a:buFontTx/>
              <a:buAutoNum type="arabicPeriod"/>
              <a:tabLst>
                <a:tab pos="9151938" algn="l"/>
              </a:tabLst>
            </a:pPr>
            <a:r>
              <a:rPr lang="ru-RU" sz="1200" spc="50" dirty="0" smtClean="0">
                <a:solidFill>
                  <a:prstClr val="black"/>
                </a:solidFill>
                <a:latin typeface="Arial" panose="020B0604020202020204" pitchFamily="34" charset="0"/>
                <a:cs typeface="Arial" panose="020B0604020202020204" pitchFamily="34" charset="0"/>
              </a:rPr>
              <a:t>   Копия </a:t>
            </a:r>
            <a:r>
              <a:rPr lang="ru-RU" sz="1200" spc="50" dirty="0">
                <a:solidFill>
                  <a:prstClr val="black"/>
                </a:solidFill>
                <a:latin typeface="Arial" panose="020B0604020202020204" pitchFamily="34" charset="0"/>
                <a:cs typeface="Arial" panose="020B0604020202020204" pitchFamily="34" charset="0"/>
              </a:rPr>
              <a:t>документа, удостоверяющего </a:t>
            </a:r>
            <a:r>
              <a:rPr lang="ru-RU" sz="1200" spc="50" dirty="0" smtClean="0">
                <a:solidFill>
                  <a:prstClr val="black"/>
                </a:solidFill>
                <a:latin typeface="Arial" panose="020B0604020202020204" pitchFamily="34" charset="0"/>
                <a:cs typeface="Arial" panose="020B0604020202020204" pitchFamily="34" charset="0"/>
              </a:rPr>
              <a:t>личность </a:t>
            </a:r>
            <a:r>
              <a:rPr lang="ru-RU" sz="1200" spc="50" dirty="0">
                <a:solidFill>
                  <a:prstClr val="black"/>
                </a:solidFill>
                <a:latin typeface="Arial" panose="020B0604020202020204" pitchFamily="34" charset="0"/>
                <a:cs typeface="Arial" panose="020B0604020202020204" pitchFamily="34" charset="0"/>
              </a:rPr>
              <a:t>физического лица</a:t>
            </a:r>
            <a:r>
              <a:rPr lang="ru-RU" sz="1200" spc="50" dirty="0" smtClean="0">
                <a:solidFill>
                  <a:prstClr val="black"/>
                </a:solidFill>
                <a:latin typeface="Arial" panose="020B0604020202020204" pitchFamily="34" charset="0"/>
                <a:cs typeface="Arial" panose="020B0604020202020204" pitchFamily="34" charset="0"/>
              </a:rPr>
              <a:t>.</a:t>
            </a:r>
          </a:p>
          <a:p>
            <a:pPr marL="108000" algn="just" defTabSz="457200"/>
            <a:endParaRPr lang="ru-RU" sz="500" spc="50" dirty="0">
              <a:solidFill>
                <a:prstClr val="black"/>
              </a:solidFill>
              <a:latin typeface="Arial" panose="020B0604020202020204" pitchFamily="34" charset="0"/>
              <a:cs typeface="Arial" panose="020B0604020202020204" pitchFamily="34" charset="0"/>
            </a:endParaRPr>
          </a:p>
          <a:p>
            <a:pPr marL="108000" algn="just" defTabSz="457200">
              <a:tabLst>
                <a:tab pos="265113" algn="l"/>
                <a:tab pos="9151938" algn="l"/>
              </a:tabLst>
            </a:pPr>
            <a:r>
              <a:rPr lang="ru-RU" sz="1200" spc="50" dirty="0" smtClean="0">
                <a:solidFill>
                  <a:prstClr val="black"/>
                </a:solidFill>
                <a:latin typeface="Arial" panose="020B0604020202020204" pitchFamily="34" charset="0"/>
                <a:cs typeface="Arial" panose="020B0604020202020204" pitchFamily="34" charset="0"/>
              </a:rPr>
              <a:t>2. Копии </a:t>
            </a:r>
            <a:r>
              <a:rPr lang="ru-RU" sz="1200" spc="50" dirty="0">
                <a:solidFill>
                  <a:prstClr val="black"/>
                </a:solidFill>
                <a:latin typeface="Arial" panose="020B0604020202020204" pitchFamily="34" charset="0"/>
                <a:cs typeface="Arial" panose="020B0604020202020204" pitchFamily="34" charset="0"/>
              </a:rPr>
              <a:t>документов, содержащих сведения об осуществлении трудовой деятельности, в том числе по совместительству, в течение 3 лет, предшествовавших дате представления документов в Банк России</a:t>
            </a:r>
            <a:r>
              <a:rPr lang="ru-RU" sz="1200" spc="50" dirty="0">
                <a:solidFill>
                  <a:srgbClr val="FF0000"/>
                </a:solidFill>
                <a:latin typeface="Arial" panose="020B0604020202020204" pitchFamily="34" charset="0"/>
                <a:cs typeface="Arial" panose="020B0604020202020204" pitchFamily="34" charset="0"/>
              </a:rPr>
              <a:t> </a:t>
            </a:r>
            <a:r>
              <a:rPr lang="ru-RU" sz="1200" spc="50" dirty="0" smtClean="0">
                <a:solidFill>
                  <a:srgbClr val="FF0000"/>
                </a:solidFill>
                <a:latin typeface="Arial" panose="020B0604020202020204" pitchFamily="34" charset="0"/>
                <a:cs typeface="Arial" panose="020B0604020202020204" pitchFamily="34" charset="0"/>
              </a:rPr>
              <a:t/>
            </a:r>
            <a:br>
              <a:rPr lang="ru-RU" sz="1200" spc="50" dirty="0" smtClean="0">
                <a:solidFill>
                  <a:srgbClr val="FF0000"/>
                </a:solidFill>
                <a:latin typeface="Arial" panose="020B0604020202020204" pitchFamily="34" charset="0"/>
                <a:cs typeface="Arial" panose="020B0604020202020204" pitchFamily="34" charset="0"/>
              </a:rPr>
            </a:br>
            <a:r>
              <a:rPr lang="ru-RU" sz="1200" spc="50" dirty="0" smtClean="0">
                <a:solidFill>
                  <a:prstClr val="black"/>
                </a:solidFill>
                <a:latin typeface="Arial" panose="020B0604020202020204" pitchFamily="34" charset="0"/>
                <a:cs typeface="Arial" panose="020B0604020202020204" pitchFamily="34" charset="0"/>
              </a:rPr>
              <a:t>(</a:t>
            </a:r>
            <a:r>
              <a:rPr lang="ru-RU" sz="1200" spc="50" dirty="0">
                <a:solidFill>
                  <a:prstClr val="black"/>
                </a:solidFill>
                <a:latin typeface="Arial" panose="020B0604020202020204" pitchFamily="34" charset="0"/>
                <a:cs typeface="Arial" panose="020B0604020202020204" pitchFamily="34" charset="0"/>
              </a:rPr>
              <a:t>в случае отсутствия информации в информационных ресурсах Фонда пенсионного и социального страхования Российской Федерации в полном объеме). </a:t>
            </a:r>
          </a:p>
          <a:p>
            <a:pPr marL="107950" indent="254000" algn="just" defTabSz="457200"/>
            <a:r>
              <a:rPr lang="ru-RU" sz="1100" i="1" spc="50" dirty="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трудовые договоры и </a:t>
            </a:r>
            <a:r>
              <a:rPr lang="ru-RU" sz="1100" i="1" spc="50" dirty="0" smtClean="0">
                <a:solidFill>
                  <a:prstClr val="black"/>
                </a:solidFill>
                <a:latin typeface="Arial" panose="020B0604020202020204" pitchFamily="34" charset="0"/>
                <a:cs typeface="Arial" panose="020B0604020202020204" pitchFamily="34" charset="0"/>
              </a:rPr>
              <a:t>т.д.</a:t>
            </a:r>
          </a:p>
          <a:p>
            <a:pPr marL="107950" indent="434975" algn="just" defTabSz="457200"/>
            <a:endParaRPr lang="ru-RU" sz="500" i="1" spc="50" dirty="0" smtClean="0">
              <a:solidFill>
                <a:prstClr val="black"/>
              </a:solidFill>
              <a:latin typeface="Arial" panose="020B0604020202020204" pitchFamily="34" charset="0"/>
              <a:cs typeface="Arial" panose="020B0604020202020204" pitchFamily="34" charset="0"/>
            </a:endParaRPr>
          </a:p>
          <a:p>
            <a:pPr marL="85725" algn="just" defTabSz="457200"/>
            <a:r>
              <a:rPr lang="ru-RU" sz="1200" spc="50" dirty="0" smtClean="0">
                <a:solidFill>
                  <a:prstClr val="black"/>
                </a:solidFill>
                <a:latin typeface="Arial" panose="020B0604020202020204" pitchFamily="34" charset="0"/>
                <a:cs typeface="Arial" panose="020B0604020202020204" pitchFamily="34" charset="0"/>
              </a:rPr>
              <a:t>3.  Копии документов об образовании и (или) квалификации.</a:t>
            </a:r>
          </a:p>
          <a:p>
            <a:pPr marL="361950" algn="just" defTabSz="457200"/>
            <a:r>
              <a:rPr lang="ru-RU" sz="1100" i="1" spc="50" dirty="0" smtClean="0">
                <a:solidFill>
                  <a:prstClr val="black"/>
                </a:solidFill>
                <a:latin typeface="Arial" panose="020B0604020202020204" pitchFamily="34" charset="0"/>
                <a:cs typeface="Arial" panose="020B0604020202020204" pitchFamily="34" charset="0"/>
              </a:rPr>
              <a:t>*</a:t>
            </a:r>
            <a:r>
              <a:rPr lang="ru-RU" sz="1100" i="1" spc="50" dirty="0">
                <a:solidFill>
                  <a:prstClr val="black"/>
                </a:solidFill>
                <a:latin typeface="Arial" panose="020B0604020202020204" pitchFamily="34" charset="0"/>
                <a:cs typeface="Arial" panose="020B0604020202020204" pitchFamily="34" charset="0"/>
              </a:rPr>
              <a:t>В случае получения высшего образования за пределами Российской Федерации к документу о высшем образовании также должно быть приложено свидетельство о признании иностранного образования на территории Российской Федерации</a:t>
            </a:r>
            <a:r>
              <a:rPr lang="ru-RU" sz="1100" spc="50" dirty="0" smtClean="0">
                <a:solidFill>
                  <a:prstClr val="black"/>
                </a:solidFill>
                <a:latin typeface="Arial" panose="020B0604020202020204" pitchFamily="34" charset="0"/>
                <a:cs typeface="Arial" panose="020B0604020202020204" pitchFamily="34" charset="0"/>
              </a:rPr>
              <a:t>.</a:t>
            </a:r>
          </a:p>
          <a:p>
            <a:pPr marL="542925" algn="just" defTabSz="457200"/>
            <a:endParaRPr lang="ru-RU" sz="500" spc="50" dirty="0">
              <a:solidFill>
                <a:prstClr val="black"/>
              </a:solidFill>
              <a:latin typeface="Arial" panose="020B0604020202020204" pitchFamily="34" charset="0"/>
              <a:cs typeface="Arial" panose="020B0604020202020204" pitchFamily="34" charset="0"/>
            </a:endParaRPr>
          </a:p>
          <a:p>
            <a:pPr marL="85725" algn="just" defTabSz="457200">
              <a:tabLst>
                <a:tab pos="85725" algn="l"/>
              </a:tabLst>
            </a:pPr>
            <a:r>
              <a:rPr lang="ru-RU" sz="1200" spc="50" dirty="0">
                <a:solidFill>
                  <a:prstClr val="black"/>
                </a:solidFill>
                <a:latin typeface="Arial" panose="020B0604020202020204" pitchFamily="34" charset="0"/>
                <a:cs typeface="Arial" panose="020B0604020202020204" pitchFamily="34" charset="0"/>
              </a:rPr>
              <a:t>4. Копии   документов, подтверждающих   наличие   профессионального   опыта,   </a:t>
            </a:r>
            <a:r>
              <a:rPr lang="ru-RU" sz="1200" spc="50" dirty="0" smtClean="0">
                <a:solidFill>
                  <a:prstClr val="black"/>
                </a:solidFill>
                <a:latin typeface="Arial" panose="020B0604020202020204" pitchFamily="34" charset="0"/>
                <a:cs typeface="Arial" panose="020B0604020202020204" pitchFamily="34" charset="0"/>
              </a:rPr>
              <a:t>установленного пунктом </a:t>
            </a:r>
            <a:r>
              <a:rPr lang="ru-RU" sz="1200" spc="50" dirty="0">
                <a:solidFill>
                  <a:prstClr val="black"/>
                </a:solidFill>
                <a:latin typeface="Arial" panose="020B0604020202020204" pitchFamily="34" charset="0"/>
                <a:cs typeface="Arial" panose="020B0604020202020204" pitchFamily="34" charset="0"/>
              </a:rPr>
              <a:t>3 Указания Банка России от 02.11.2018 № 4956-У «О требованиях к инвестиционным советникам</a:t>
            </a:r>
            <a:r>
              <a:rPr lang="ru-RU" sz="1200" spc="50" dirty="0" smtClean="0">
                <a:solidFill>
                  <a:prstClr val="black"/>
                </a:solidFill>
                <a:latin typeface="Arial" panose="020B0604020202020204" pitchFamily="34" charset="0"/>
                <a:cs typeface="Arial" panose="020B0604020202020204" pitchFamily="34" charset="0"/>
              </a:rPr>
              <a:t>». </a:t>
            </a:r>
          </a:p>
          <a:p>
            <a:pPr marL="361950" algn="just" defTabSz="457200"/>
            <a:r>
              <a:rPr lang="ru-RU" sz="1100" i="1" spc="50" dirty="0" smtClean="0">
                <a:solidFill>
                  <a:prstClr val="black"/>
                </a:solidFill>
                <a:latin typeface="Arial" panose="020B0604020202020204" pitchFamily="34" charset="0"/>
                <a:cs typeface="Arial" panose="020B0604020202020204" pitchFamily="34" charset="0"/>
              </a:rPr>
              <a:t>*</a:t>
            </a:r>
            <a:r>
              <a:rPr lang="ru-RU" sz="1100" i="1" spc="50" dirty="0">
                <a:solidFill>
                  <a:prstClr val="black"/>
                </a:solidFill>
                <a:latin typeface="Arial" panose="020B0604020202020204" pitchFamily="34" charset="0"/>
                <a:cs typeface="Arial" panose="020B0604020202020204" pitchFamily="34" charset="0"/>
              </a:rPr>
              <a:t>Указанными документами могут являться: трудовая книжка, должностные инструкции, трудовые договоры, свидетельства о квалификации, международные сертификаты и т.д</a:t>
            </a:r>
            <a:r>
              <a:rPr lang="ru-RU" sz="1100" i="1" spc="50" dirty="0" smtClean="0">
                <a:solidFill>
                  <a:prstClr val="black"/>
                </a:solidFill>
                <a:latin typeface="Arial" panose="020B0604020202020204" pitchFamily="34" charset="0"/>
                <a:cs typeface="Arial" panose="020B0604020202020204" pitchFamily="34" charset="0"/>
              </a:rPr>
              <a:t>.</a:t>
            </a:r>
          </a:p>
          <a:p>
            <a:pPr marL="542925" algn="just" defTabSz="457200"/>
            <a:endParaRPr lang="ru-RU" sz="500" i="1" spc="50" dirty="0">
              <a:solidFill>
                <a:prstClr val="black"/>
              </a:solidFill>
              <a:latin typeface="Arial" panose="020B0604020202020204" pitchFamily="34" charset="0"/>
              <a:cs typeface="Arial" panose="020B0604020202020204" pitchFamily="34" charset="0"/>
            </a:endParaRPr>
          </a:p>
          <a:p>
            <a:pPr marL="85725" algn="just" defTabSz="457200"/>
            <a:r>
              <a:rPr lang="ru-RU" sz="1200" spc="50" dirty="0" smtClean="0">
                <a:solidFill>
                  <a:prstClr val="black"/>
                </a:solidFill>
                <a:latin typeface="Arial" panose="020B0604020202020204" pitchFamily="34" charset="0"/>
                <a:cs typeface="Arial" panose="020B0604020202020204" pitchFamily="34" charset="0"/>
              </a:rPr>
              <a:t>5. Копии </a:t>
            </a:r>
            <a:r>
              <a:rPr lang="ru-RU" sz="1200" spc="50" dirty="0">
                <a:solidFill>
                  <a:prstClr val="black"/>
                </a:solidFill>
                <a:latin typeface="Arial" panose="020B0604020202020204" pitchFamily="34" charset="0"/>
                <a:cs typeface="Arial" panose="020B0604020202020204" pitchFamily="34" charset="0"/>
              </a:rPr>
              <a:t>документов, подтверждающих отсутствие неснятой или непогашенной судимости, а также об отсутствии назначения административного наказания в виде дисквалификации, выданные уполномоченными органами иностранного государства. </a:t>
            </a:r>
          </a:p>
          <a:p>
            <a:pPr marL="361950" algn="just" defTabSz="457200"/>
            <a:r>
              <a:rPr lang="ru-RU" sz="1100" i="1" spc="50" dirty="0">
                <a:solidFill>
                  <a:prstClr val="black"/>
                </a:solidFill>
                <a:latin typeface="Arial" panose="020B0604020202020204" pitchFamily="34" charset="0"/>
                <a:cs typeface="Arial" panose="020B0604020202020204" pitchFamily="34" charset="0"/>
              </a:rPr>
              <a:t>*Представляются в отношении иностранного гражданина или лица без гражданства, постоянно проживающего на территории иностранного государства, либо гражданина Российской Федерации, имеющего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a:t>
            </a:r>
            <a:r>
              <a:rPr lang="ru-RU" sz="1100" i="1" spc="50" dirty="0" smtClean="0">
                <a:solidFill>
                  <a:prstClr val="black"/>
                </a:solidFill>
                <a:latin typeface="Arial" panose="020B0604020202020204" pitchFamily="34" charset="0"/>
                <a:cs typeface="Arial" panose="020B0604020202020204" pitchFamily="34" charset="0"/>
              </a:rPr>
              <a:t>.</a:t>
            </a:r>
            <a:endParaRPr lang="en-US" sz="1100" i="1" spc="50" dirty="0" smtClean="0">
              <a:solidFill>
                <a:prstClr val="black"/>
              </a:solidFill>
              <a:latin typeface="Arial" panose="020B0604020202020204" pitchFamily="34" charset="0"/>
              <a:cs typeface="Arial" panose="020B0604020202020204" pitchFamily="34" charset="0"/>
            </a:endParaRPr>
          </a:p>
          <a:p>
            <a:pPr marL="180975" algn="ctr" defTabSz="457200"/>
            <a:endParaRPr lang="ru-RU" sz="500" spc="50" dirty="0">
              <a:solidFill>
                <a:prstClr val="black"/>
              </a:solidFill>
              <a:latin typeface="Arial" panose="020B0604020202020204" pitchFamily="34" charset="0"/>
              <a:cs typeface="Arial" panose="020B0604020202020204" pitchFamily="34" charset="0"/>
            </a:endParaRPr>
          </a:p>
        </p:txBody>
      </p:sp>
      <p:sp>
        <p:nvSpPr>
          <p:cNvPr id="11" name="Прямоугольник 10"/>
          <p:cNvSpPr/>
          <p:nvPr/>
        </p:nvSpPr>
        <p:spPr>
          <a:xfrm>
            <a:off x="2632849" y="5801050"/>
            <a:ext cx="8769513" cy="461665"/>
          </a:xfrm>
          <a:prstGeom prst="rect">
            <a:avLst/>
          </a:prstGeom>
        </p:spPr>
        <p:txBody>
          <a:bodyPr wrap="square">
            <a:spAutoFit/>
          </a:bodyPr>
          <a:lstStyle/>
          <a:p>
            <a:pPr marL="85725" algn="just" defTabSz="457200">
              <a:buFontTx/>
              <a:buAutoNum type="arabicPeriod" startAt="6"/>
              <a:tabLst>
                <a:tab pos="8970963" algn="l"/>
              </a:tabLst>
            </a:pPr>
            <a:r>
              <a:rPr lang="ru-RU" sz="1200" spc="50" dirty="0">
                <a:solidFill>
                  <a:prstClr val="black"/>
                </a:solidFill>
                <a:latin typeface="Arial" panose="020B0604020202020204" pitchFamily="34" charset="0"/>
                <a:cs typeface="Arial" panose="020B0604020202020204" pitchFamily="34" charset="0"/>
              </a:rPr>
              <a:t> Копия документа о возложении функций контролера на ИП или копия документа, </a:t>
            </a:r>
            <a:br>
              <a:rPr lang="ru-RU" sz="1200" spc="50" dirty="0">
                <a:solidFill>
                  <a:prstClr val="black"/>
                </a:solidFill>
                <a:latin typeface="Arial" panose="020B0604020202020204" pitchFamily="34" charset="0"/>
                <a:cs typeface="Arial" panose="020B0604020202020204" pitchFamily="34" charset="0"/>
              </a:rPr>
            </a:br>
            <a:r>
              <a:rPr lang="ru-RU" sz="1200" spc="50" dirty="0">
                <a:solidFill>
                  <a:prstClr val="black"/>
                </a:solidFill>
                <a:latin typeface="Arial" panose="020B0604020202020204" pitchFamily="34" charset="0"/>
                <a:cs typeface="Arial" panose="020B0604020202020204" pitchFamily="34" charset="0"/>
              </a:rPr>
              <a:t>содержащего планируемую дату начала осуществления ИП функций контролера (далее – кандидат).</a:t>
            </a:r>
          </a:p>
        </p:txBody>
      </p:sp>
      <p:sp>
        <p:nvSpPr>
          <p:cNvPr id="12" name="Заголовок 1"/>
          <p:cNvSpPr txBox="1">
            <a:spLocks/>
          </p:cNvSpPr>
          <p:nvPr/>
        </p:nvSpPr>
        <p:spPr>
          <a:xfrm>
            <a:off x="200197" y="182024"/>
            <a:ext cx="11325225" cy="60699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ИП</a:t>
            </a:r>
            <a:br>
              <a:rPr lang="ru-RU" sz="2000" dirty="0">
                <a:solidFill>
                  <a:schemeClr val="bg1">
                    <a:lumMod val="50000"/>
                  </a:schemeClr>
                </a:solidFill>
              </a:rPr>
            </a:br>
            <a:endParaRPr lang="ru-RU" sz="2000" dirty="0">
              <a:solidFill>
                <a:schemeClr val="bg1">
                  <a:lumMod val="50000"/>
                </a:schemeClr>
              </a:solidFill>
            </a:endParaRPr>
          </a:p>
        </p:txBody>
      </p:sp>
    </p:spTree>
    <p:extLst>
      <p:ext uri="{BB962C8B-B14F-4D97-AF65-F5344CB8AC3E}">
        <p14:creationId xmlns:p14="http://schemas.microsoft.com/office/powerpoint/2010/main" val="76168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084" y="171079"/>
            <a:ext cx="11325225" cy="606994"/>
          </a:xfrm>
        </p:spPr>
        <p:txBody>
          <a:bodyPr>
            <a:noAutofit/>
          </a:body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ИП</a:t>
            </a:r>
            <a:br>
              <a:rPr lang="ru-RU" sz="2000" dirty="0">
                <a:solidFill>
                  <a:schemeClr val="bg1">
                    <a:lumMod val="50000"/>
                  </a:schemeClr>
                </a:solidFill>
              </a:rPr>
            </a:b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3" name="Прямоугольник 12"/>
          <p:cNvSpPr/>
          <p:nvPr/>
        </p:nvSpPr>
        <p:spPr>
          <a:xfrm>
            <a:off x="2689082" y="1971460"/>
            <a:ext cx="7705783" cy="915572"/>
          </a:xfrm>
          <a:prstGeom prst="rect">
            <a:avLst/>
          </a:prstGeom>
        </p:spPr>
        <p:txBody>
          <a:bodyPr wrap="square">
            <a:spAutoFit/>
          </a:bodyPr>
          <a:lstStyle/>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685800" indent="-228600" algn="just" defTabSz="457200">
              <a:lnSpc>
                <a:spcPct val="107000"/>
              </a:lnSpc>
              <a:buFontTx/>
              <a:buAutoNum type="arabicPeriod"/>
            </a:pPr>
            <a:r>
              <a:rPr lang="ru-RU" dirty="0" smtClean="0">
                <a:solidFill>
                  <a:prstClr val="black"/>
                </a:solidFill>
                <a:latin typeface="Arial" panose="020B0604020202020204" pitchFamily="34" charset="0"/>
                <a:cs typeface="Arial" panose="020B0604020202020204" pitchFamily="34" charset="0"/>
              </a:rPr>
              <a:t>Скачайте </a:t>
            </a:r>
            <a:r>
              <a:rPr lang="ru-RU" dirty="0">
                <a:solidFill>
                  <a:prstClr val="black"/>
                </a:solidFill>
                <a:latin typeface="Arial" panose="020B0604020202020204" pitchFamily="34" charset="0"/>
                <a:cs typeface="Arial" panose="020B0604020202020204" pitchFamily="34" charset="0"/>
              </a:rPr>
              <a:t>форму анкеты </a:t>
            </a:r>
            <a:r>
              <a:rPr lang="ru-RU" dirty="0" smtClean="0">
                <a:solidFill>
                  <a:prstClr val="black"/>
                </a:solidFill>
                <a:latin typeface="Arial" panose="020B0604020202020204" pitchFamily="34" charset="0"/>
                <a:cs typeface="Arial" panose="020B0604020202020204" pitchFamily="34" charset="0"/>
              </a:rPr>
              <a:t>и </a:t>
            </a:r>
            <a:r>
              <a:rPr lang="ru-RU" dirty="0">
                <a:solidFill>
                  <a:prstClr val="black"/>
                </a:solidFill>
                <a:latin typeface="Arial" panose="020B0604020202020204" pitchFamily="34" charset="0"/>
                <a:cs typeface="Arial" panose="020B0604020202020204" pitchFamily="34" charset="0"/>
              </a:rPr>
              <a:t>образец </a:t>
            </a:r>
            <a:r>
              <a:rPr lang="ru-RU" dirty="0" smtClean="0">
                <a:solidFill>
                  <a:prstClr val="black"/>
                </a:solidFill>
                <a:latin typeface="Arial" panose="020B0604020202020204" pitchFamily="34" charset="0"/>
                <a:cs typeface="Arial" panose="020B0604020202020204" pitchFamily="34" charset="0"/>
              </a:rPr>
              <a:t>заполнения.</a:t>
            </a:r>
          </a:p>
          <a:p>
            <a:pPr marL="457200" algn="just" defTabSz="457200">
              <a:lnSpc>
                <a:spcPct val="107000"/>
              </a:lnSpc>
            </a:pPr>
            <a:endParaRPr lang="ru-RU" sz="1400" dirty="0" smtClean="0">
              <a:solidFill>
                <a:prstClr val="black"/>
              </a:solidFill>
              <a:latin typeface="Arial" panose="020B0604020202020204" pitchFamily="34" charset="0"/>
              <a:cs typeface="Arial" panose="020B0604020202020204" pitchFamily="34" charset="0"/>
            </a:endParaRPr>
          </a:p>
        </p:txBody>
      </p:sp>
      <p:graphicFrame>
        <p:nvGraphicFramePr>
          <p:cNvPr id="14" name="Объект 13">
            <a:hlinkClick r:id="" action="ppaction://ole?verb=1"/>
          </p:cNvPr>
          <p:cNvGraphicFramePr>
            <a:graphicFrameLocks noChangeAspect="1"/>
          </p:cNvGraphicFramePr>
          <p:nvPr>
            <p:extLst>
              <p:ext uri="{D42A27DB-BD31-4B8C-83A1-F6EECF244321}">
                <p14:modId xmlns:p14="http://schemas.microsoft.com/office/powerpoint/2010/main" val="1085696537"/>
              </p:ext>
            </p:extLst>
          </p:nvPr>
        </p:nvGraphicFramePr>
        <p:xfrm>
          <a:off x="3194830" y="2983407"/>
          <a:ext cx="1280000" cy="1080000"/>
        </p:xfrm>
        <a:graphic>
          <a:graphicData uri="http://schemas.openxmlformats.org/presentationml/2006/ole">
            <mc:AlternateContent xmlns:mc="http://schemas.openxmlformats.org/markup-compatibility/2006">
              <mc:Choice xmlns:v="urn:schemas-microsoft-com:vml" Requires="v">
                <p:oleObj spid="_x0000_s3160"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3194830" y="2983407"/>
                        <a:ext cx="1280000" cy="1080000"/>
                      </a:xfrm>
                      <a:prstGeom prst="rect">
                        <a:avLst/>
                      </a:prstGeom>
                    </p:spPr>
                  </p:pic>
                </p:oleObj>
              </mc:Fallback>
            </mc:AlternateContent>
          </a:graphicData>
        </a:graphic>
      </p:graphicFrame>
      <p:graphicFrame>
        <p:nvGraphicFramePr>
          <p:cNvPr id="15" name="Объект 14">
            <a:hlinkClick r:id="" action="ppaction://ole?verb=1"/>
          </p:cNvPr>
          <p:cNvGraphicFramePr>
            <a:graphicFrameLocks noChangeAspect="1"/>
          </p:cNvGraphicFramePr>
          <p:nvPr>
            <p:extLst>
              <p:ext uri="{D42A27DB-BD31-4B8C-83A1-F6EECF244321}">
                <p14:modId xmlns:p14="http://schemas.microsoft.com/office/powerpoint/2010/main" val="427159816"/>
              </p:ext>
            </p:extLst>
          </p:nvPr>
        </p:nvGraphicFramePr>
        <p:xfrm>
          <a:off x="4708050" y="2983407"/>
          <a:ext cx="1280000" cy="1080000"/>
        </p:xfrm>
        <a:graphic>
          <a:graphicData uri="http://schemas.openxmlformats.org/presentationml/2006/ole">
            <mc:AlternateContent xmlns:mc="http://schemas.openxmlformats.org/markup-compatibility/2006">
              <mc:Choice xmlns:v="urn:schemas-microsoft-com:vml" Requires="v">
                <p:oleObj spid="_x0000_s3161"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4708050" y="2983407"/>
                        <a:ext cx="1280000" cy="1080000"/>
                      </a:xfrm>
                      <a:prstGeom prst="rect">
                        <a:avLst/>
                      </a:prstGeom>
                    </p:spPr>
                  </p:pic>
                </p:oleObj>
              </mc:Fallback>
            </mc:AlternateContent>
          </a:graphicData>
        </a:graphic>
      </p:graphicFrame>
      <p:sp>
        <p:nvSpPr>
          <p:cNvPr id="9" name="Прямоугольник 8"/>
          <p:cNvSpPr/>
          <p:nvPr/>
        </p:nvSpPr>
        <p:spPr>
          <a:xfrm>
            <a:off x="3194829" y="4063407"/>
            <a:ext cx="8762082" cy="1754326"/>
          </a:xfrm>
          <a:prstGeom prst="rect">
            <a:avLst/>
          </a:prstGeom>
        </p:spPr>
        <p:txBody>
          <a:bodyPr wrap="square">
            <a:spAutoFit/>
          </a:bodyPr>
          <a:lstStyle/>
          <a:p>
            <a:r>
              <a:rPr lang="ru-RU" dirty="0"/>
              <a:t>2. Заполните анкету в соответствии с образцом.</a:t>
            </a:r>
          </a:p>
          <a:p>
            <a:endParaRPr lang="ru-RU" dirty="0"/>
          </a:p>
          <a:p>
            <a:r>
              <a:rPr lang="ru-RU" dirty="0"/>
              <a:t>3. Распечатайте заполненную форму.</a:t>
            </a:r>
          </a:p>
          <a:p>
            <a:endParaRPr lang="ru-RU" dirty="0"/>
          </a:p>
          <a:p>
            <a:r>
              <a:rPr lang="ru-RU" dirty="0"/>
              <a:t>4. Проставьте подпись ИП (с расшифровкой) и дату подписания.</a:t>
            </a:r>
          </a:p>
          <a:p>
            <a:endParaRPr lang="ru-RU" dirty="0"/>
          </a:p>
        </p:txBody>
      </p:sp>
      <p:sp>
        <p:nvSpPr>
          <p:cNvPr id="17" name="Заголовок 1"/>
          <p:cNvSpPr txBox="1">
            <a:spLocks/>
          </p:cNvSpPr>
          <p:nvPr/>
        </p:nvSpPr>
        <p:spPr>
          <a:xfrm>
            <a:off x="433387" y="1107506"/>
            <a:ext cx="11325225" cy="606994"/>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анкеты контролера / кандидата </a:t>
            </a:r>
          </a:p>
          <a:p>
            <a:r>
              <a:rPr lang="ru-RU" sz="2200" i="1" dirty="0"/>
              <a:t>(анкета составляется в отношении ИП)</a:t>
            </a:r>
          </a:p>
        </p:txBody>
      </p:sp>
      <p:sp>
        <p:nvSpPr>
          <p:cNvPr id="18" name="Прямоугольник 17"/>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19" name="Прямоугольник 18"/>
          <p:cNvSpPr/>
          <p:nvPr/>
        </p:nvSpPr>
        <p:spPr>
          <a:xfrm>
            <a:off x="-2" y="2887032"/>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21" name="Управляющая кнопка: в конец 20">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в начало 21">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770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96" y="128304"/>
            <a:ext cx="11325225" cy="606994"/>
          </a:xfrm>
        </p:spPr>
        <p:txBody>
          <a:bodyPr>
            <a:noAutofit/>
          </a:body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ИП</a:t>
            </a:r>
            <a:br>
              <a:rPr lang="ru-RU" sz="2000" dirty="0">
                <a:solidFill>
                  <a:schemeClr val="bg1">
                    <a:lumMod val="50000"/>
                  </a:schemeClr>
                </a:solidFill>
              </a:rPr>
            </a:b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2" y="3371774"/>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8" name="Прямоугольник 7"/>
          <p:cNvSpPr/>
          <p:nvPr/>
        </p:nvSpPr>
        <p:spPr>
          <a:xfrm>
            <a:off x="2770047" y="2930829"/>
            <a:ext cx="7879970" cy="1211935"/>
          </a:xfrm>
          <a:prstGeom prst="rect">
            <a:avLst/>
          </a:prstGeom>
        </p:spPr>
        <p:txBody>
          <a:bodyPr wrap="square">
            <a:spAutoFit/>
          </a:bodyPr>
          <a:lstStyle/>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685800" indent="-228600" algn="just" defTabSz="457200">
              <a:lnSpc>
                <a:spcPct val="107000"/>
              </a:lnSpc>
              <a:buFontTx/>
              <a:buAutoNum type="arabicPeriod"/>
            </a:pPr>
            <a:r>
              <a:rPr lang="ru-RU" dirty="0" smtClean="0">
                <a:solidFill>
                  <a:prstClr val="black"/>
                </a:solidFill>
                <a:latin typeface="Arial" panose="020B0604020202020204" pitchFamily="34" charset="0"/>
                <a:cs typeface="Arial" panose="020B0604020202020204" pitchFamily="34" charset="0"/>
              </a:rPr>
              <a:t>Скачайте чек-лист по составлению Политики.</a:t>
            </a:r>
          </a:p>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endParaRPr lang="ru-RU" sz="1400"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2689082" y="1643297"/>
            <a:ext cx="9356993" cy="1287532"/>
          </a:xfrm>
          <a:prstGeom prst="rect">
            <a:avLst/>
          </a:prstGeom>
        </p:spPr>
        <p:txBody>
          <a:bodyPr wrap="square">
            <a:spAutoFit/>
          </a:bodyPr>
          <a:lstStyle/>
          <a:p>
            <a:pPr>
              <a:lnSpc>
                <a:spcPct val="150000"/>
              </a:lnSpc>
            </a:pPr>
            <a:r>
              <a:rPr lang="ru-RU" dirty="0"/>
              <a:t>Подготовка внутреннего документа, содержащего меры по выявлению и контролю конфликта интересов при осуществлении деятельности по инвестиционному консультированию, а также предотвращению его последствий (далее – Политика)</a:t>
            </a:r>
          </a:p>
        </p:txBody>
      </p:sp>
      <p:graphicFrame>
        <p:nvGraphicFramePr>
          <p:cNvPr id="11" name="Объект 10">
            <a:hlinkClick r:id="" action="ppaction://ole?verb=1"/>
          </p:cNvPr>
          <p:cNvGraphicFramePr>
            <a:graphicFrameLocks noChangeAspect="1"/>
          </p:cNvGraphicFramePr>
          <p:nvPr>
            <p:extLst>
              <p:ext uri="{D42A27DB-BD31-4B8C-83A1-F6EECF244321}">
                <p14:modId xmlns:p14="http://schemas.microsoft.com/office/powerpoint/2010/main" val="58905426"/>
              </p:ext>
            </p:extLst>
          </p:nvPr>
        </p:nvGraphicFramePr>
        <p:xfrm>
          <a:off x="3302612" y="3902377"/>
          <a:ext cx="1280000" cy="1080000"/>
        </p:xfrm>
        <a:graphic>
          <a:graphicData uri="http://schemas.openxmlformats.org/presentationml/2006/ole">
            <mc:AlternateContent xmlns:mc="http://schemas.openxmlformats.org/markup-compatibility/2006">
              <mc:Choice xmlns:v="urn:schemas-microsoft-com:vml" Requires="v">
                <p:oleObj spid="_x0000_s5164" name="Документ" showAsIcon="1" r:id="rId3" imgW="914400" imgH="771480" progId="Word.Document.12">
                  <p:embed/>
                </p:oleObj>
              </mc:Choice>
              <mc:Fallback>
                <p:oleObj name="Документ" showAsIcon="1" r:id="rId3" imgW="914400" imgH="771480" progId="Word.Document.12">
                  <p:embed/>
                  <p:pic>
                    <p:nvPicPr>
                      <p:cNvPr id="0" name=""/>
                      <p:cNvPicPr/>
                      <p:nvPr/>
                    </p:nvPicPr>
                    <p:blipFill>
                      <a:blip r:embed="rId4"/>
                      <a:stretch>
                        <a:fillRect/>
                      </a:stretch>
                    </p:blipFill>
                    <p:spPr>
                      <a:xfrm>
                        <a:off x="3302612" y="3902377"/>
                        <a:ext cx="1280000" cy="1080000"/>
                      </a:xfrm>
                      <a:prstGeom prst="rect">
                        <a:avLst/>
                      </a:prstGeom>
                    </p:spPr>
                  </p:pic>
                </p:oleObj>
              </mc:Fallback>
            </mc:AlternateContent>
          </a:graphicData>
        </a:graphic>
      </p:graphicFrame>
      <p:sp>
        <p:nvSpPr>
          <p:cNvPr id="12" name="Прямоугольник 11"/>
          <p:cNvSpPr/>
          <p:nvPr/>
        </p:nvSpPr>
        <p:spPr>
          <a:xfrm>
            <a:off x="2770047" y="4979467"/>
            <a:ext cx="9469560" cy="981423"/>
          </a:xfrm>
          <a:prstGeom prst="rect">
            <a:avLst/>
          </a:prstGeom>
        </p:spPr>
        <p:txBody>
          <a:bodyPr wrap="square">
            <a:spAutoFit/>
          </a:bodyPr>
          <a:lstStyle/>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2. Разработайте Политику в соответствии с указанным чек-листом.</a:t>
            </a:r>
          </a:p>
          <a:p>
            <a:pPr marL="457200" algn="just" defTabSz="457200">
              <a:lnSpc>
                <a:spcPct val="107000"/>
              </a:lnSpc>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3. Утвердите Политику приказом ИП.</a:t>
            </a:r>
          </a:p>
        </p:txBody>
      </p:sp>
      <p:sp>
        <p:nvSpPr>
          <p:cNvPr id="13" name="Заголовок 1"/>
          <p:cNvSpPr txBox="1">
            <a:spLocks/>
          </p:cNvSpPr>
          <p:nvPr/>
        </p:nvSpPr>
        <p:spPr>
          <a:xfrm>
            <a:off x="433387" y="1107506"/>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a:t>
            </a:r>
            <a:r>
              <a:rPr lang="ru-RU" dirty="0" smtClean="0"/>
              <a:t>документов</a:t>
            </a:r>
            <a:endParaRPr lang="ru-RU" dirty="0"/>
          </a:p>
          <a:p>
            <a:endParaRPr lang="ru-RU" sz="2200" i="1" dirty="0"/>
          </a:p>
        </p:txBody>
      </p:sp>
      <p:sp>
        <p:nvSpPr>
          <p:cNvPr id="14" name="Управляющая кнопка: в конец 13">
            <a:hlinkClick r:id="" action="ppaction://hlinkshowjump?jump=nextslide"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начало 14">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9060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96" y="128304"/>
            <a:ext cx="11325225" cy="606994"/>
          </a:xfrm>
        </p:spPr>
        <p:txBody>
          <a:bodyPr>
            <a:noAutofit/>
          </a:bodyPr>
          <a:lstStyle/>
          <a:p>
            <a:pPr algn="r">
              <a:lnSpc>
                <a:spcPct val="110000"/>
              </a:lnSpc>
            </a:pPr>
            <a:r>
              <a:rPr lang="ru-RU" sz="2000" dirty="0">
                <a:solidFill>
                  <a:schemeClr val="bg1">
                    <a:lumMod val="50000"/>
                  </a:schemeClr>
                </a:solidFill>
              </a:rPr>
              <a:t>Включение ИП в ЕРИС</a:t>
            </a:r>
            <a:br>
              <a:rPr lang="ru-RU" sz="2000" dirty="0">
                <a:solidFill>
                  <a:schemeClr val="bg1">
                    <a:lumMod val="50000"/>
                  </a:schemeClr>
                </a:solidFill>
              </a:rPr>
            </a:br>
            <a:r>
              <a:rPr lang="ru-RU" sz="2000" dirty="0">
                <a:solidFill>
                  <a:schemeClr val="bg1">
                    <a:lumMod val="50000"/>
                  </a:schemeClr>
                </a:solidFill>
              </a:rPr>
              <a:t>при возложении функций контролера на ИП</a:t>
            </a:r>
            <a:br>
              <a:rPr lang="ru-RU" sz="2000" dirty="0">
                <a:solidFill>
                  <a:schemeClr val="bg1">
                    <a:lumMod val="50000"/>
                  </a:schemeClr>
                </a:solidFill>
              </a:rPr>
            </a:br>
            <a:endParaRPr lang="ru-RU" sz="2000" dirty="0">
              <a:solidFill>
                <a:schemeClr val="bg1">
                  <a:lumMod val="50000"/>
                </a:schemeClr>
              </a:solidFill>
            </a:endParaRPr>
          </a:p>
        </p:txBody>
      </p:sp>
      <p:sp>
        <p:nvSpPr>
          <p:cNvPr id="3" name="Номер слайда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10455-C340-7945-BDDA-6923B7A290C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Прямоугольник 3"/>
          <p:cNvSpPr/>
          <p:nvPr/>
        </p:nvSpPr>
        <p:spPr>
          <a:xfrm rot="5400000">
            <a:off x="-1350421" y="3126331"/>
            <a:ext cx="5082088" cy="2381249"/>
          </a:xfrm>
          <a:prstGeom prst="rect">
            <a:avLst/>
          </a:prstGeom>
          <a:gradFill flip="none" rotWithShape="1">
            <a:gsLst>
              <a:gs pos="0">
                <a:srgbClr val="D9F5FB"/>
              </a:gs>
              <a:gs pos="39000">
                <a:schemeClr val="accent1">
                  <a:lumMod val="45000"/>
                  <a:lumOff val="55000"/>
                </a:schemeClr>
              </a:gs>
              <a:gs pos="73000">
                <a:schemeClr val="accent1">
                  <a:lumMod val="60000"/>
                  <a:lumOff val="40000"/>
                </a:schemeClr>
              </a:gs>
              <a:gs pos="100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100" dirty="0">
              <a:solidFill>
                <a:schemeClr val="tx1"/>
              </a:solidFill>
            </a:endParaRPr>
          </a:p>
        </p:txBody>
      </p:sp>
      <p:sp>
        <p:nvSpPr>
          <p:cNvPr id="5" name="Прямоугольник 4"/>
          <p:cNvSpPr/>
          <p:nvPr/>
        </p:nvSpPr>
        <p:spPr>
          <a:xfrm>
            <a:off x="-2" y="3834487"/>
            <a:ext cx="2689084" cy="530603"/>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0963" y="2505314"/>
            <a:ext cx="2304736" cy="2523768"/>
          </a:xfrm>
          <a:prstGeom prst="rect">
            <a:avLst/>
          </a:prstGeom>
        </p:spPr>
        <p:txBody>
          <a:bodyPr wrap="square">
            <a:spAutoFit/>
          </a:bodyPr>
          <a:lstStyle/>
          <a:p>
            <a:pPr>
              <a:spcAft>
                <a:spcPts val="1500"/>
              </a:spcAft>
            </a:pPr>
            <a:r>
              <a:rPr lang="ru-RU" dirty="0" smtClean="0">
                <a:solidFill>
                  <a:schemeClr val="bg1"/>
                </a:solidFill>
              </a:rPr>
              <a:t>ШАГ 1</a:t>
            </a:r>
            <a:endParaRPr lang="ru-RU" dirty="0">
              <a:solidFill>
                <a:schemeClr val="bg1"/>
              </a:solidFill>
            </a:endParaRPr>
          </a:p>
          <a:p>
            <a:pPr>
              <a:spcAft>
                <a:spcPts val="1500"/>
              </a:spcAft>
            </a:pPr>
            <a:r>
              <a:rPr lang="ru-RU" dirty="0" smtClean="0">
                <a:solidFill>
                  <a:schemeClr val="bg1"/>
                </a:solidFill>
              </a:rPr>
              <a:t>ШАГ 2</a:t>
            </a:r>
            <a:endParaRPr lang="ru-RU" dirty="0">
              <a:solidFill>
                <a:schemeClr val="bg1"/>
              </a:solidFill>
            </a:endParaRPr>
          </a:p>
          <a:p>
            <a:pPr>
              <a:spcAft>
                <a:spcPts val="1500"/>
              </a:spcAft>
            </a:pPr>
            <a:r>
              <a:rPr lang="ru-RU" dirty="0" smtClean="0">
                <a:solidFill>
                  <a:schemeClr val="bg1"/>
                </a:solidFill>
              </a:rPr>
              <a:t>ШАГ 3</a:t>
            </a:r>
            <a:endParaRPr lang="ru-RU" dirty="0">
              <a:solidFill>
                <a:schemeClr val="bg1"/>
              </a:solidFill>
            </a:endParaRPr>
          </a:p>
          <a:p>
            <a:pPr>
              <a:spcAft>
                <a:spcPts val="1500"/>
              </a:spcAft>
            </a:pPr>
            <a:r>
              <a:rPr lang="ru-RU" dirty="0" smtClean="0">
                <a:solidFill>
                  <a:schemeClr val="bg1"/>
                </a:solidFill>
              </a:rPr>
              <a:t>ШАГ 4</a:t>
            </a:r>
          </a:p>
          <a:p>
            <a:pPr>
              <a:spcAft>
                <a:spcPts val="1500"/>
              </a:spcAft>
            </a:pPr>
            <a:r>
              <a:rPr lang="ru-RU" dirty="0" smtClean="0">
                <a:solidFill>
                  <a:schemeClr val="bg1"/>
                </a:solidFill>
              </a:rPr>
              <a:t>НАПРАВЛЕНИЕ ДОКУМЕНТОВ</a:t>
            </a:r>
          </a:p>
        </p:txBody>
      </p:sp>
      <p:sp>
        <p:nvSpPr>
          <p:cNvPr id="13" name="Заголовок 1"/>
          <p:cNvSpPr txBox="1">
            <a:spLocks/>
          </p:cNvSpPr>
          <p:nvPr/>
        </p:nvSpPr>
        <p:spPr>
          <a:xfrm>
            <a:off x="433387" y="1107506"/>
            <a:ext cx="11325225" cy="6069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r>
              <a:rPr lang="ru-RU" dirty="0"/>
              <a:t>Подготовка заявления</a:t>
            </a:r>
          </a:p>
          <a:p>
            <a:endParaRPr lang="ru-RU" sz="2200" i="1" dirty="0"/>
          </a:p>
        </p:txBody>
      </p:sp>
      <p:sp>
        <p:nvSpPr>
          <p:cNvPr id="17" name="Прямоугольник 16"/>
          <p:cNvSpPr/>
          <p:nvPr/>
        </p:nvSpPr>
        <p:spPr>
          <a:xfrm>
            <a:off x="2579551" y="1360107"/>
            <a:ext cx="8057100" cy="959943"/>
          </a:xfrm>
          <a:prstGeom prst="rect">
            <a:avLst/>
          </a:prstGeom>
        </p:spPr>
        <p:txBody>
          <a:bodyPr wrap="square">
            <a:spAutoFit/>
          </a:bodyPr>
          <a:lstStyle/>
          <a:p>
            <a:pPr marL="457200" algn="just" defTabSz="457200">
              <a:lnSpc>
                <a:spcPct val="107000"/>
              </a:lnSpc>
            </a:pPr>
            <a:endParaRPr lang="ru-RU" dirty="0">
              <a:solidFill>
                <a:prstClr val="black"/>
              </a:solidFill>
              <a:latin typeface="Calibri" panose="020F0502020204030204"/>
            </a:endParaRPr>
          </a:p>
          <a:p>
            <a:pPr marL="685800" indent="-228600" algn="just" defTabSz="457200">
              <a:lnSpc>
                <a:spcPct val="107000"/>
              </a:lnSpc>
              <a:buFontTx/>
              <a:buAutoNum type="arabicPeriod"/>
            </a:pPr>
            <a:r>
              <a:rPr lang="ru-RU" dirty="0">
                <a:solidFill>
                  <a:prstClr val="black"/>
                </a:solidFill>
                <a:latin typeface="Arial" panose="020B0604020202020204" pitchFamily="34" charset="0"/>
                <a:cs typeface="Arial" panose="020B0604020202020204" pitchFamily="34" charset="0"/>
              </a:rPr>
              <a:t>Скачайте форму заявления и образец заполнения.</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p:txBody>
      </p:sp>
      <p:sp>
        <p:nvSpPr>
          <p:cNvPr id="7" name="Прямоугольник 6"/>
          <p:cNvSpPr/>
          <p:nvPr/>
        </p:nvSpPr>
        <p:spPr>
          <a:xfrm>
            <a:off x="3041041" y="4561744"/>
            <a:ext cx="7138545" cy="1677382"/>
          </a:xfrm>
          <a:prstGeom prst="rect">
            <a:avLst/>
          </a:prstGeom>
        </p:spPr>
        <p:txBody>
          <a:bodyPr wrap="square">
            <a:spAutoFit/>
          </a:bodyPr>
          <a:lstStyle/>
          <a:p>
            <a:pPr algn="just"/>
            <a:endParaRPr lang="ru-RU" dirty="0"/>
          </a:p>
          <a:p>
            <a:pPr algn="just"/>
            <a:r>
              <a:rPr lang="ru-RU" sz="1700" dirty="0"/>
              <a:t>Проверьте комплектность по перечню документов, представляемых в Банк России для получения права на осуществление деятельности по инвестиционному консультированию в отношении соискателя деятельности инвестиционного советника – индивидуального предпринимателя.</a:t>
            </a:r>
          </a:p>
        </p:txBody>
      </p:sp>
      <p:pic>
        <p:nvPicPr>
          <p:cNvPr id="9" name="Рисунок 8"/>
          <p:cNvPicPr>
            <a:picLocks noChangeAspect="1"/>
          </p:cNvPicPr>
          <p:nvPr/>
        </p:nvPicPr>
        <p:blipFill rotWithShape="1">
          <a:blip r:embed="rId3"/>
          <a:srcRect t="16100" r="17537" b="8157"/>
          <a:stretch/>
        </p:blipFill>
        <p:spPr>
          <a:xfrm>
            <a:off x="1781226" y="5052860"/>
            <a:ext cx="1187715" cy="975466"/>
          </a:xfrm>
          <a:prstGeom prst="rect">
            <a:avLst/>
          </a:prstGeom>
        </p:spPr>
      </p:pic>
      <p:sp>
        <p:nvSpPr>
          <p:cNvPr id="19" name="Прямоугольник 18"/>
          <p:cNvSpPr/>
          <p:nvPr/>
        </p:nvSpPr>
        <p:spPr>
          <a:xfrm>
            <a:off x="2579551" y="3038100"/>
            <a:ext cx="8277340" cy="1849032"/>
          </a:xfrm>
          <a:prstGeom prst="rect">
            <a:avLst/>
          </a:prstGeom>
        </p:spPr>
        <p:txBody>
          <a:bodyPr wrap="square">
            <a:spAutoFit/>
          </a:bodyPr>
          <a:lstStyle/>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2. Заполните заявление в соответствии с образцом.</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3. Распечатайте заполненную форму.</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a:p>
            <a:pPr marL="457200" algn="just" defTabSz="457200">
              <a:lnSpc>
                <a:spcPct val="107000"/>
              </a:lnSpc>
            </a:pPr>
            <a:r>
              <a:rPr lang="ru-RU" dirty="0">
                <a:solidFill>
                  <a:prstClr val="black"/>
                </a:solidFill>
                <a:latin typeface="Arial" panose="020B0604020202020204" pitchFamily="34" charset="0"/>
                <a:cs typeface="Arial" panose="020B0604020202020204" pitchFamily="34" charset="0"/>
              </a:rPr>
              <a:t>4. Проставьте подпись ИП (с расшифровкой) и дату подписания.</a:t>
            </a:r>
          </a:p>
          <a:p>
            <a:pPr marL="685800" indent="-228600" algn="just" defTabSz="457200">
              <a:lnSpc>
                <a:spcPct val="107000"/>
              </a:lnSpc>
              <a:buFontTx/>
              <a:buAutoNum type="arabicPeriod"/>
            </a:pPr>
            <a:endParaRPr lang="ru-RU" dirty="0">
              <a:solidFill>
                <a:prstClr val="black"/>
              </a:solidFill>
              <a:latin typeface="Arial" panose="020B0604020202020204" pitchFamily="34" charset="0"/>
              <a:cs typeface="Arial" panose="020B0604020202020204" pitchFamily="34" charset="0"/>
            </a:endParaRPr>
          </a:p>
        </p:txBody>
      </p:sp>
      <p:graphicFrame>
        <p:nvGraphicFramePr>
          <p:cNvPr id="20" name="Объект 19">
            <a:hlinkClick r:id="" action="ppaction://ole?verb=1"/>
          </p:cNvPr>
          <p:cNvGraphicFramePr>
            <a:graphicFrameLocks noChangeAspect="1"/>
          </p:cNvGraphicFramePr>
          <p:nvPr>
            <p:extLst>
              <p:ext uri="{D42A27DB-BD31-4B8C-83A1-F6EECF244321}">
                <p14:modId xmlns:p14="http://schemas.microsoft.com/office/powerpoint/2010/main" val="1502012588"/>
              </p:ext>
            </p:extLst>
          </p:nvPr>
        </p:nvGraphicFramePr>
        <p:xfrm>
          <a:off x="3121572" y="2106334"/>
          <a:ext cx="1280000" cy="1080000"/>
        </p:xfrm>
        <a:graphic>
          <a:graphicData uri="http://schemas.openxmlformats.org/presentationml/2006/ole">
            <mc:AlternateContent xmlns:mc="http://schemas.openxmlformats.org/markup-compatibility/2006">
              <mc:Choice xmlns:v="urn:schemas-microsoft-com:vml" Requires="v">
                <p:oleObj spid="_x0000_s6275" name="Document" showAsIcon="1" r:id="rId4" imgW="914400" imgH="771480" progId="Word.Document.8">
                  <p:embed/>
                </p:oleObj>
              </mc:Choice>
              <mc:Fallback>
                <p:oleObj name="Document" showAsIcon="1" r:id="rId4" imgW="914400" imgH="771480" progId="Word.Document.8">
                  <p:embed/>
                  <p:pic>
                    <p:nvPicPr>
                      <p:cNvPr id="0" name=""/>
                      <p:cNvPicPr/>
                      <p:nvPr/>
                    </p:nvPicPr>
                    <p:blipFill>
                      <a:blip r:embed="rId5"/>
                      <a:stretch>
                        <a:fillRect/>
                      </a:stretch>
                    </p:blipFill>
                    <p:spPr>
                      <a:xfrm>
                        <a:off x="3121572" y="2106334"/>
                        <a:ext cx="1280000" cy="1080000"/>
                      </a:xfrm>
                      <a:prstGeom prst="rect">
                        <a:avLst/>
                      </a:prstGeom>
                    </p:spPr>
                  </p:pic>
                </p:oleObj>
              </mc:Fallback>
            </mc:AlternateContent>
          </a:graphicData>
        </a:graphic>
      </p:graphicFrame>
      <p:graphicFrame>
        <p:nvGraphicFramePr>
          <p:cNvPr id="21" name="Объект 20">
            <a:hlinkClick r:id="" action="ppaction://ole?verb=1"/>
          </p:cNvPr>
          <p:cNvGraphicFramePr>
            <a:graphicFrameLocks noChangeAspect="1"/>
          </p:cNvGraphicFramePr>
          <p:nvPr>
            <p:extLst>
              <p:ext uri="{D42A27DB-BD31-4B8C-83A1-F6EECF244321}">
                <p14:modId xmlns:p14="http://schemas.microsoft.com/office/powerpoint/2010/main" val="2618627269"/>
              </p:ext>
            </p:extLst>
          </p:nvPr>
        </p:nvGraphicFramePr>
        <p:xfrm>
          <a:off x="4789922" y="2120588"/>
          <a:ext cx="1280000" cy="1080000"/>
        </p:xfrm>
        <a:graphic>
          <a:graphicData uri="http://schemas.openxmlformats.org/presentationml/2006/ole">
            <mc:AlternateContent xmlns:mc="http://schemas.openxmlformats.org/markup-compatibility/2006">
              <mc:Choice xmlns:v="urn:schemas-microsoft-com:vml" Requires="v">
                <p:oleObj spid="_x0000_s6276" name="Документ" showAsIcon="1" r:id="rId6" imgW="914400" imgH="771480" progId="Word.Document.12">
                  <p:embed/>
                </p:oleObj>
              </mc:Choice>
              <mc:Fallback>
                <p:oleObj name="Документ" showAsIcon="1" r:id="rId6" imgW="914400" imgH="771480" progId="Word.Document.12">
                  <p:embed/>
                  <p:pic>
                    <p:nvPicPr>
                      <p:cNvPr id="0" name=""/>
                      <p:cNvPicPr/>
                      <p:nvPr/>
                    </p:nvPicPr>
                    <p:blipFill>
                      <a:blip r:embed="rId7"/>
                      <a:stretch>
                        <a:fillRect/>
                      </a:stretch>
                    </p:blipFill>
                    <p:spPr>
                      <a:xfrm>
                        <a:off x="4789922" y="2120588"/>
                        <a:ext cx="1280000" cy="1080000"/>
                      </a:xfrm>
                      <a:prstGeom prst="rect">
                        <a:avLst/>
                      </a:prstGeom>
                    </p:spPr>
                  </p:pic>
                </p:oleObj>
              </mc:Fallback>
            </mc:AlternateContent>
          </a:graphicData>
        </a:graphic>
      </p:graphicFrame>
      <p:graphicFrame>
        <p:nvGraphicFramePr>
          <p:cNvPr id="22" name="Объект 21">
            <a:hlinkClick r:id="" action="ppaction://ole?verb=1"/>
          </p:cNvPr>
          <p:cNvGraphicFramePr>
            <a:graphicFrameLocks noChangeAspect="1"/>
          </p:cNvGraphicFramePr>
          <p:nvPr>
            <p:extLst>
              <p:ext uri="{D42A27DB-BD31-4B8C-83A1-F6EECF244321}">
                <p14:modId xmlns:p14="http://schemas.microsoft.com/office/powerpoint/2010/main" val="1194381249"/>
              </p:ext>
            </p:extLst>
          </p:nvPr>
        </p:nvGraphicFramePr>
        <p:xfrm>
          <a:off x="10600710" y="4941818"/>
          <a:ext cx="1280000" cy="1080000"/>
        </p:xfrm>
        <a:graphic>
          <a:graphicData uri="http://schemas.openxmlformats.org/presentationml/2006/ole">
            <mc:AlternateContent xmlns:mc="http://schemas.openxmlformats.org/markup-compatibility/2006">
              <mc:Choice xmlns:v="urn:schemas-microsoft-com:vml" Requires="v">
                <p:oleObj spid="_x0000_s6277" name="Документ" showAsIcon="1" r:id="rId8" imgW="914400" imgH="771480" progId="Word.Document.12">
                  <p:embed/>
                </p:oleObj>
              </mc:Choice>
              <mc:Fallback>
                <p:oleObj name="Документ" showAsIcon="1" r:id="rId8" imgW="914400" imgH="771480" progId="Word.Document.12">
                  <p:embed/>
                  <p:pic>
                    <p:nvPicPr>
                      <p:cNvPr id="0" name=""/>
                      <p:cNvPicPr/>
                      <p:nvPr/>
                    </p:nvPicPr>
                    <p:blipFill>
                      <a:blip r:embed="rId9"/>
                      <a:stretch>
                        <a:fillRect/>
                      </a:stretch>
                    </p:blipFill>
                    <p:spPr>
                      <a:xfrm>
                        <a:off x="10600710" y="4941818"/>
                        <a:ext cx="1280000" cy="1080000"/>
                      </a:xfrm>
                      <a:prstGeom prst="rect">
                        <a:avLst/>
                      </a:prstGeom>
                    </p:spPr>
                  </p:pic>
                </p:oleObj>
              </mc:Fallback>
            </mc:AlternateContent>
          </a:graphicData>
        </a:graphic>
      </p:graphicFrame>
      <p:sp>
        <p:nvSpPr>
          <p:cNvPr id="23" name="Управляющая кнопка: в конец 22">
            <a:hlinkClick r:id="rId10" action="ppaction://hlinksldjump" highlightClick="1"/>
          </p:cNvPr>
          <p:cNvSpPr/>
          <p:nvPr/>
        </p:nvSpPr>
        <p:spPr>
          <a:xfrm>
            <a:off x="10460736" y="6251698"/>
            <a:ext cx="1435608" cy="514862"/>
          </a:xfrm>
          <a:prstGeom prst="actionButtonEnd">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правляющая кнопка: в начало 23">
            <a:hlinkClick r:id="" action="ppaction://hlinkshowjump?jump=previousslide" highlightClick="1"/>
          </p:cNvPr>
          <p:cNvSpPr/>
          <p:nvPr/>
        </p:nvSpPr>
        <p:spPr>
          <a:xfrm>
            <a:off x="167159" y="6251698"/>
            <a:ext cx="1596547" cy="500432"/>
          </a:xfrm>
          <a:prstGeom prst="actionButtonBeginning">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43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888A8D"/>
      </a:dk2>
      <a:lt2>
        <a:srgbClr val="C4C4C6"/>
      </a:lt2>
      <a:accent1>
        <a:srgbClr val="0082BB"/>
      </a:accent1>
      <a:accent2>
        <a:srgbClr val="00BCE7"/>
      </a:accent2>
      <a:accent3>
        <a:srgbClr val="FAA61A"/>
      </a:accent3>
      <a:accent4>
        <a:srgbClr val="FFD485"/>
      </a:accent4>
      <a:accent5>
        <a:srgbClr val="ED1B34"/>
      </a:accent5>
      <a:accent6>
        <a:srgbClr val="F2665E"/>
      </a:accent6>
      <a:hlink>
        <a:srgbClr val="0082BB"/>
      </a:hlink>
      <a:folHlink>
        <a:srgbClr val="FAA61A"/>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b8a301b8-fba3-4a56-9ee3-0e2775d83ffb">6MRAV4MPJ4WK-1850682920-98</_dlc_DocId>
    <_dlc_DocIdUrl xmlns="b8a301b8-fba3-4a56-9ee3-0e2775d83ffb">
      <Url>https://cbrportal.cbr.ru/_layouts/15/DocIdRedir.aspx?ID=6MRAV4MPJ4WK-1850682920-98</Url>
      <Description>6MRAV4MPJ4WK-1850682920-98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653CCCCADF644845B44679F97B4379F0" ma:contentTypeVersion="1" ma:contentTypeDescription="Создание документа." ma:contentTypeScope="" ma:versionID="46265a73d459bdff94de0468751f4ccb">
  <xsd:schema xmlns:xsd="http://www.w3.org/2001/XMLSchema" xmlns:xs="http://www.w3.org/2001/XMLSchema" xmlns:p="http://schemas.microsoft.com/office/2006/metadata/properties" xmlns:ns2="b8a301b8-fba3-4a56-9ee3-0e2775d83ffb" targetNamespace="http://schemas.microsoft.com/office/2006/metadata/properties" ma:root="true" ma:fieldsID="7c95ad6c5f32494a945af1673268ec41" ns2:_="">
    <xsd:import namespace="b8a301b8-fba3-4a56-9ee3-0e2775d83f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301b8-fba3-4a56-9ee3-0e2775d83ffb"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38808-880B-42F2-922A-16529746CAD2}">
  <ds:schemaRefs>
    <ds:schemaRef ds:uri="http://schemas.microsoft.com/sharepoint/events"/>
  </ds:schemaRefs>
</ds:datastoreItem>
</file>

<file path=customXml/itemProps2.xml><?xml version="1.0" encoding="utf-8"?>
<ds:datastoreItem xmlns:ds="http://schemas.openxmlformats.org/officeDocument/2006/customXml" ds:itemID="{3B56E3D5-E39D-444D-9600-2B9B0AD40D17}">
  <ds:schemaRefs>
    <ds:schemaRef ds:uri="http://purl.org/dc/dcmitype/"/>
    <ds:schemaRef ds:uri="http://purl.org/dc/terms/"/>
    <ds:schemaRef ds:uri="b8a301b8-fba3-4a56-9ee3-0e2775d83ffb"/>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24FC562-063A-458C-8172-F6BB87557D6A}">
  <ds:schemaRefs>
    <ds:schemaRef ds:uri="http://schemas.microsoft.com/sharepoint/v3/contenttype/forms"/>
  </ds:schemaRefs>
</ds:datastoreItem>
</file>

<file path=customXml/itemProps4.xml><?xml version="1.0" encoding="utf-8"?>
<ds:datastoreItem xmlns:ds="http://schemas.openxmlformats.org/officeDocument/2006/customXml" ds:itemID="{DB726494-B11D-4242-8432-32F6A604D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301b8-fba3-4a56-9ee3-0e2775d8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5912</TotalTime>
  <Words>2663</Words>
  <Application>Microsoft Office PowerPoint</Application>
  <PresentationFormat>Широкоэкранный</PresentationFormat>
  <Paragraphs>348</Paragraphs>
  <Slides>22</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2</vt:i4>
      </vt:variant>
      <vt:variant>
        <vt:lpstr>Заголовки слайдов</vt:lpstr>
      </vt:variant>
      <vt:variant>
        <vt:i4>22</vt:i4>
      </vt:variant>
    </vt:vector>
  </HeadingPairs>
  <TitlesOfParts>
    <vt:vector size="28" baseType="lpstr">
      <vt:lpstr>Arial</vt:lpstr>
      <vt:lpstr>Calibri</vt:lpstr>
      <vt:lpstr>Hammersmith One</vt:lpstr>
      <vt:lpstr>Тема Office</vt:lpstr>
      <vt:lpstr>Документ Microsoft Word 97–2003</vt:lpstr>
      <vt:lpstr>Документ Microsoft Word</vt:lpstr>
      <vt:lpstr>Презентация PowerPoint</vt:lpstr>
      <vt:lpstr>ИНСТРУКЦИЯ</vt:lpstr>
      <vt:lpstr>Цель коробочного решения</vt:lpstr>
      <vt:lpstr>Включение в ЕРИС</vt:lpstr>
      <vt:lpstr>Включение ИП в ЕРИС</vt:lpstr>
      <vt:lpstr>Подготовка документов в отношении ИП</vt:lpstr>
      <vt:lpstr>Включение ИП в ЕРИС при возложении функций контролера на ИП </vt:lpstr>
      <vt:lpstr>Включение ИП в ЕРИС при возложении функций контролера на ИП </vt:lpstr>
      <vt:lpstr>Включение ИП в ЕРИС при возложении функций контролера на ИП </vt:lpstr>
      <vt:lpstr>Подготовка документов в отношении ИП и контролера</vt:lpstr>
      <vt:lpstr>Включение ИП в ЕРИС при возложении функций контролера на иного сотрудника </vt:lpstr>
      <vt:lpstr>Включение ИП в ЕРИС при возложении функций контролера на иного сотрудника </vt:lpstr>
      <vt:lpstr>Включение ИП в ЕРИС при возложении функций контролера на иного сотрудника </vt:lpstr>
      <vt:lpstr>Подготовка документов в отношении заявителя</vt:lpstr>
      <vt:lpstr>Подготовка документов в отношении заявителя</vt:lpstr>
      <vt:lpstr>Подготовка документов в отношении каждого участника</vt:lpstr>
      <vt:lpstr>Подготовка анкет в отношении:</vt:lpstr>
      <vt:lpstr>Подготовка документов в отношении каждого физического лица, указанного в шаге 4</vt:lpstr>
      <vt:lpstr>Подготовка документов</vt:lpstr>
      <vt:lpstr>Подготовка заявления</vt:lpstr>
      <vt:lpstr>Презентация PowerPoint</vt:lpstr>
      <vt:lpstr>Полезные ссылки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brodik</dc:creator>
  <cp:lastModifiedBy>Прасолова Ульяна Владимировна</cp:lastModifiedBy>
  <cp:revision>469</cp:revision>
  <cp:lastPrinted>2025-09-23T07:08:15Z</cp:lastPrinted>
  <dcterms:created xsi:type="dcterms:W3CDTF">2018-11-05T17:34:13Z</dcterms:created>
  <dcterms:modified xsi:type="dcterms:W3CDTF">2025-10-14T10:47:13Z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0x010100653CCCCADF644845B44679F97B4379F0</vt:lpwstr>
  </property>
  <property fmtid="{D5CDD505-2E9C-101B-9397-08002B2CF9AE}" pid="3" name="_dlc_DocIdItemGuid">
    <vt:lpwstr>11809405-d614-478a-9107-cb18e1227940</vt:lpwstr>
  </property>
</Properties>
</file>