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5" r:id="rId5"/>
    <p:sldId id="310" r:id="rId6"/>
    <p:sldId id="293" r:id="rId7"/>
    <p:sldId id="303" r:id="rId8"/>
    <p:sldId id="304" r:id="rId9"/>
    <p:sldId id="305" r:id="rId10"/>
    <p:sldId id="306" r:id="rId11"/>
    <p:sldId id="308" r:id="rId12"/>
    <p:sldId id="311" r:id="rId13"/>
    <p:sldId id="297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82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1003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60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EE"/>
    <a:srgbClr val="E6E6E6"/>
    <a:srgbClr val="C0C1C2"/>
    <a:srgbClr val="6F7171"/>
    <a:srgbClr val="B7B8B9"/>
    <a:srgbClr val="8B8C8C"/>
    <a:srgbClr val="0088BB"/>
    <a:srgbClr val="DBDBDC"/>
    <a:srgbClr val="80DDF7"/>
    <a:srgbClr val="EE1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1" autoAdjust="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3648"/>
        <p:guide pos="2664"/>
        <p:guide orient="horz" pos="2682"/>
        <p:guide orient="horz" pos="3249"/>
        <p:guide pos="325"/>
        <p:guide orient="horz" pos="1003"/>
        <p:guide orient="horz" pos="4020"/>
        <p:guide orient="horz" pos="3838"/>
        <p:guide orient="horz" pos="4133"/>
        <p:guide pos="892"/>
        <p:guide pos="1073"/>
        <p:guide pos="1481"/>
        <p:guide pos="1663"/>
        <p:guide pos="7401"/>
        <p:guide orient="horz" pos="2160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18.05.2026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18.05.2026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282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167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785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041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431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444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847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xmlns="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xmlns="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xmlns="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xmlns="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xmlns="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xmlns="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xmlns="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xmlns="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:a16="http://schemas.microsoft.com/office/drawing/2014/main" xmlns="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:a16="http://schemas.microsoft.com/office/drawing/2014/main" xmlns="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xmlns="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xmlns="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xmlns="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xmlns="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:a16="http://schemas.microsoft.com/office/drawing/2014/main" xmlns="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xmlns="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xmlns="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xmlns="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xmlns="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:a16="http://schemas.microsoft.com/office/drawing/2014/main" xmlns="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xmlns="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:a16="http://schemas.microsoft.com/office/drawing/2014/main" xmlns="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xmlns="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:a16="http://schemas.microsoft.com/office/drawing/2014/main" xmlns="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xmlns="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:a16="http://schemas.microsoft.com/office/drawing/2014/main" xmlns="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xmlns="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xmlns="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xmlns="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:a16="http://schemas.microsoft.com/office/drawing/2014/main" xmlns="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:a16="http://schemas.microsoft.com/office/drawing/2014/main" xmlns="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:a16="http://schemas.microsoft.com/office/drawing/2014/main" xmlns="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:a16="http://schemas.microsoft.com/office/drawing/2014/main" xmlns="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:a16="http://schemas.microsoft.com/office/drawing/2014/main" xmlns="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:a16="http://schemas.microsoft.com/office/drawing/2014/main" xmlns="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:a16="http://schemas.microsoft.com/office/drawing/2014/main" xmlns="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:a16="http://schemas.microsoft.com/office/drawing/2014/main" xmlns="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:a16="http://schemas.microsoft.com/office/drawing/2014/main" xmlns="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:a16="http://schemas.microsoft.com/office/drawing/2014/main" xmlns="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:a16="http://schemas.microsoft.com/office/drawing/2014/main" xmlns="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:a16="http://schemas.microsoft.com/office/drawing/2014/main" xmlns="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:a16="http://schemas.microsoft.com/office/drawing/2014/main" xmlns="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:a16="http://schemas.microsoft.com/office/drawing/2014/main" xmlns="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xmlns="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:a16="http://schemas.microsoft.com/office/drawing/2014/main" xmlns="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xmlns="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:a16="http://schemas.microsoft.com/office/drawing/2014/main" xmlns="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xmlns="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xmlns="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xmlns="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xmlns="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xmlns="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xmlns="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xmlns="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xmlns="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xmlns="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xmlns="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xmlns="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:a16="http://schemas.microsoft.com/office/drawing/2014/main" xmlns="" id="{A6A04B8C-D941-483E-B669-7436C535C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:a16="http://schemas.microsoft.com/office/drawing/2014/main" xmlns="" id="{7A6DC6C6-E9EB-405C-A68E-EE8EEBBCA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:a16="http://schemas.microsoft.com/office/drawing/2014/main" xmlns="" id="{028B5C16-2909-487D-BE4D-A794F3BA7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package" Target="../embeddings/_________Microsoft_Word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Word3.docx"/><Relationship Id="rId5" Type="http://schemas.openxmlformats.org/officeDocument/2006/relationships/image" Target="../media/image7.wmf"/><Relationship Id="rId4" Type="http://schemas.openxmlformats.org/officeDocument/2006/relationships/package" Target="../embeddings/_________Microsoft_Word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package" Target="../embeddings/_________Microsoft_Word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_________Microsoft_Word_97_2003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_________Microsoft_Word6.docx"/><Relationship Id="rId5" Type="http://schemas.openxmlformats.org/officeDocument/2006/relationships/image" Target="../media/image11.wmf"/><Relationship Id="rId4" Type="http://schemas.openxmlformats.org/officeDocument/2006/relationships/package" Target="../embeddings/_________Microsoft_Word5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package" Target="../embeddings/_________Microsoft_Word7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31">
            <a:extLst>
              <a:ext uri="{FF2B5EF4-FFF2-40B4-BE49-F238E27FC236}">
                <a16:creationId xmlns:a16="http://schemas.microsoft.com/office/drawing/2014/main" xmlns="" id="{F69B5076-6A18-4AD8-A2C2-DB967CF6EE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41681" y="5536144"/>
            <a:ext cx="2832428" cy="682094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EE427349-2C23-4643-A4C8-552661FAA5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41681" y="4258287"/>
            <a:ext cx="10027790" cy="1277857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Допуск </a:t>
            </a:r>
            <a:r>
              <a:rPr lang="ru-RU" dirty="0" smtClean="0">
                <a:solidFill>
                  <a:schemeClr val="bg1"/>
                </a:solidFill>
              </a:rPr>
              <a:t>страховой </a:t>
            </a:r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рганизации </a:t>
            </a:r>
            <a:r>
              <a:rPr lang="ru-RU" dirty="0">
                <a:solidFill>
                  <a:schemeClr val="bg1"/>
                </a:solidFill>
              </a:rPr>
              <a:t>на финансовый рынок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 форме </a:t>
            </a:r>
            <a:r>
              <a:rPr lang="ru-RU" dirty="0" smtClean="0">
                <a:solidFill>
                  <a:schemeClr val="bg1"/>
                </a:solidFill>
              </a:rPr>
              <a:t>ООО</a:t>
            </a:r>
            <a:r>
              <a:rPr lang="ru-RU" sz="4400" dirty="0">
                <a:solidFill>
                  <a:schemeClr val="bg1"/>
                </a:solidFill>
              </a:rPr>
              <a:t/>
            </a:r>
            <a:br>
              <a:rPr lang="ru-RU" sz="4400" dirty="0">
                <a:solidFill>
                  <a:schemeClr val="bg1"/>
                </a:solidFill>
              </a:rPr>
            </a:b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-7293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1" y="0"/>
            <a:ext cx="12192001" cy="3390900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81" y="316041"/>
            <a:ext cx="2803525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68425" y="4013637"/>
            <a:ext cx="3289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участника информационного обмена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комплекта документов для получения лицензии на осуществление страхования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43735" y="4020123"/>
            <a:ext cx="3578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платежных поручений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оплаты государственной пошлины за предоставление лицензии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страхования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92000" cy="3394666"/>
            <a:chOff x="12872720" y="2937872"/>
            <a:chExt cx="12192000" cy="33946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9090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pic>
        <p:nvPicPr>
          <p:cNvPr id="11" name="Рисунок 1" descr="image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425" y="2912968"/>
            <a:ext cx="972000" cy="9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 descr="image0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43735" y="2906488"/>
            <a:ext cx="965886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327030" y="3919537"/>
            <a:ext cx="80280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для оптимизации прохождения процедуры лицензирования страховой организации – первичного соискателя лицензии в форме общества с ограниченной ответственностью и является дополнением в виде документов 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Порядку действий соискателя для получения лицензии 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страхования</a:t>
            </a: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18508" y="3950256"/>
            <a:ext cx="21349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соискателя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3200" cy="3391200"/>
            <a:chOff x="9655176" y="-4521201"/>
            <a:chExt cx="12195174" cy="341630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1630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050" y="130313"/>
            <a:ext cx="6501493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2" descr="http://www.cbr.ru/legacy/PhotoStore/qrcode/admissionfinmarket/navigator/ssd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508" y="2896908"/>
            <a:ext cx="972000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1354281"/>
            <a:ext cx="7758792" cy="466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Заявление </a:t>
            </a:r>
            <a:r>
              <a:rPr lang="ru-RU" sz="1400" dirty="0">
                <a:solidFill>
                  <a:prstClr val="black"/>
                </a:solidFill>
              </a:rPr>
              <a:t>о предоставлении лицензии на осуществление страхования, должно представляться соискателем лицензии (лицензий) по типовым формам, установленным приложениями 1 - 2 к Указанию Банка России </a:t>
            </a:r>
            <a:r>
              <a:rPr lang="ru-RU" sz="1400" dirty="0" smtClean="0">
                <a:solidFill>
                  <a:prstClr val="black"/>
                </a:solidFill>
              </a:rPr>
              <a:t>от </a:t>
            </a:r>
            <a:r>
              <a:rPr lang="ru-RU" sz="1400" dirty="0">
                <a:solidFill>
                  <a:prstClr val="black"/>
                </a:solidFill>
              </a:rPr>
              <a:t>29.11.2018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№ 4993-У </a:t>
            </a:r>
            <a:r>
              <a:rPr lang="ru-RU" sz="1400" dirty="0">
                <a:solidFill>
                  <a:prstClr val="black"/>
                </a:solidFill>
              </a:rPr>
              <a:t>«О требованиях к сведениям и документам, представляемым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для получения лицензии </a:t>
            </a:r>
            <a:r>
              <a:rPr lang="ru-RU" sz="1400" dirty="0">
                <a:solidFill>
                  <a:prstClr val="black"/>
                </a:solidFill>
              </a:rPr>
              <a:t>на осуществление деятельности субъектов страхового дела, об их типовых формах и о порядке и способах представления в Банк России документов </a:t>
            </a:r>
            <a:r>
              <a:rPr lang="ru-RU" sz="1400" dirty="0" smtClean="0">
                <a:solidFill>
                  <a:prstClr val="black"/>
                </a:solidFill>
              </a:rPr>
              <a:t>для </a:t>
            </a:r>
            <a:r>
              <a:rPr lang="ru-RU" sz="1400" dirty="0">
                <a:solidFill>
                  <a:prstClr val="black"/>
                </a:solidFill>
              </a:rPr>
              <a:t>получения лицензии </a:t>
            </a:r>
            <a:r>
              <a:rPr lang="ru-RU" sz="1400" dirty="0" smtClean="0">
                <a:solidFill>
                  <a:prstClr val="black"/>
                </a:solidFill>
              </a:rPr>
              <a:t>на </a:t>
            </a:r>
            <a:r>
              <a:rPr lang="ru-RU" sz="1400" dirty="0">
                <a:solidFill>
                  <a:prstClr val="black"/>
                </a:solidFill>
              </a:rPr>
              <a:t>осуществление деятельности субъектов страхового дела» соответственно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Заявление </a:t>
            </a:r>
            <a:r>
              <a:rPr lang="ru-RU" sz="1400" dirty="0">
                <a:solidFill>
                  <a:prstClr val="black"/>
                </a:solidFill>
              </a:rPr>
              <a:t>должно содержать отметку («</a:t>
            </a:r>
            <a:r>
              <a:rPr lang="en-US" sz="1400" dirty="0">
                <a:solidFill>
                  <a:prstClr val="black"/>
                </a:solidFill>
              </a:rPr>
              <a:t>V</a:t>
            </a:r>
            <a:r>
              <a:rPr lang="ru-RU" sz="1400" dirty="0">
                <a:solidFill>
                  <a:prstClr val="black"/>
                </a:solidFill>
              </a:rPr>
              <a:t>»</a:t>
            </a:r>
            <a:r>
              <a:rPr lang="en-US" sz="1400" dirty="0">
                <a:solidFill>
                  <a:prstClr val="black"/>
                </a:solidFill>
              </a:rPr>
              <a:t>) </a:t>
            </a:r>
            <a:r>
              <a:rPr lang="ru-RU" sz="1400" dirty="0">
                <a:solidFill>
                  <a:prstClr val="black"/>
                </a:solidFill>
              </a:rPr>
              <a:t>о видах (виде) деятельности,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на </a:t>
            </a:r>
            <a:r>
              <a:rPr lang="ru-RU" sz="1400" dirty="0">
                <a:solidFill>
                  <a:prstClr val="black"/>
                </a:solidFill>
              </a:rPr>
              <a:t>осуществление которых представлено заявление соискателя лицензии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Сопроводительное </a:t>
            </a:r>
            <a:r>
              <a:rPr lang="ru-RU" sz="1400" dirty="0">
                <a:solidFill>
                  <a:prstClr val="black"/>
                </a:solidFill>
              </a:rPr>
              <a:t>письмо и документы должны быть подписаны руководителем соискателя лицензии либо уполномоченным им лицом с приложением подтверждающих полномочия лица документов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Соискатель </a:t>
            </a:r>
            <a:r>
              <a:rPr lang="ru-RU" sz="1400" dirty="0">
                <a:solidFill>
                  <a:prstClr val="black"/>
                </a:solidFill>
              </a:rPr>
              <a:t>лицензии должен представлять в Банк России документы  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в форме электронных документов в соответствии с порядком взаимодействия, установленным нормативным актом Банка России.</a:t>
            </a:r>
          </a:p>
          <a:p>
            <a:pPr marL="457200" algn="just">
              <a:lnSpc>
                <a:spcPct val="107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4213225" y="349726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123734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416718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213225" y="50863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415543"/>
              </p:ext>
            </p:extLst>
          </p:nvPr>
        </p:nvGraphicFramePr>
        <p:xfrm>
          <a:off x="1158767" y="6092825"/>
          <a:ext cx="914400" cy="77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8767" y="6092825"/>
                        <a:ext cx="914400" cy="771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33859" y="1384260"/>
            <a:ext cx="353806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13460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49" y="1352376"/>
            <a:ext cx="7188778" cy="401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учредителей/решение единственного учредителя.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варианта документа: решение единственного учредителя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для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случая учреждения страховой организации (СО) одним лицом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 для учреждения СО двумя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лицами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Протокол/Решение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прочерки, которые требуется заполнить информацией, относящейся к создаваемой СО и отражающей специфику.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Протокол/Решение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должен(о) быть подписан(о)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 учредителями/единственным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учредителем с расшифровкой фамилии, имени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отчества подписавших лиц, с указанием должности и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полномочий 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подписания от имени юридического лица, подпись от имени юридического лица должна быть заверена печатью юридического лица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ее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наличия).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5400000">
            <a:off x="4213226" y="189378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6" y="303738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213226" y="371624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33859" y="1384260"/>
            <a:ext cx="3534891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7546"/>
              </p:ext>
            </p:extLst>
          </p:nvPr>
        </p:nvGraphicFramePr>
        <p:xfrm>
          <a:off x="2046351" y="6082275"/>
          <a:ext cx="913120" cy="7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6351" y="6082275"/>
                        <a:ext cx="913120" cy="7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01402"/>
              </p:ext>
            </p:extLst>
          </p:nvPr>
        </p:nvGraphicFramePr>
        <p:xfrm>
          <a:off x="1156609" y="6085179"/>
          <a:ext cx="913120" cy="7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6609" y="6085179"/>
                        <a:ext cx="913120" cy="7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0" y="1354087"/>
            <a:ext cx="7765142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Устав </a:t>
            </a:r>
            <a:r>
              <a:rPr lang="ru-RU" sz="1400" dirty="0">
                <a:solidFill>
                  <a:prstClr val="black"/>
                </a:solidFill>
              </a:rPr>
              <a:t>содержит прочерки, которые требуется заполнить информацией, относящейся к соискателю лицензии (</a:t>
            </a:r>
            <a:r>
              <a:rPr lang="ru-RU" sz="1400" dirty="0" smtClean="0">
                <a:solidFill>
                  <a:prstClr val="black"/>
                </a:solidFill>
              </a:rPr>
              <a:t>лицензий):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дату </a:t>
            </a:r>
            <a:r>
              <a:rPr lang="ru-RU" sz="1400" dirty="0">
                <a:solidFill>
                  <a:prstClr val="black"/>
                </a:solidFill>
              </a:rPr>
              <a:t>протокола общего собрания учредителей/решения единственного учредителя на титульном листе устава СО;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на </a:t>
            </a:r>
            <a:r>
              <a:rPr lang="ru-RU" sz="1400" dirty="0">
                <a:solidFill>
                  <a:prstClr val="black"/>
                </a:solidFill>
              </a:rPr>
              <a:t>титульном листе и по тексту устава должно быть указано место нахождения СО (название населенного пункта, если населенный пункт </a:t>
            </a:r>
            <a:r>
              <a:rPr lang="ru-RU" sz="1400" dirty="0" smtClean="0">
                <a:solidFill>
                  <a:prstClr val="black"/>
                </a:solidFill>
              </a:rPr>
              <a:t>не </a:t>
            </a:r>
            <a:r>
              <a:rPr lang="ru-RU" sz="1400" dirty="0">
                <a:solidFill>
                  <a:prstClr val="black"/>
                </a:solidFill>
              </a:rPr>
              <a:t>является столицей субъекта федерации - указывается субъект федерации, </a:t>
            </a: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котором находится </a:t>
            </a:r>
            <a:r>
              <a:rPr lang="ru-RU" sz="1400" dirty="0" smtClean="0">
                <a:solidFill>
                  <a:prstClr val="black"/>
                </a:solidFill>
              </a:rPr>
              <a:t> этот </a:t>
            </a:r>
            <a:r>
              <a:rPr lang="ru-RU" sz="1400" dirty="0">
                <a:solidFill>
                  <a:prstClr val="black"/>
                </a:solidFill>
              </a:rPr>
              <a:t>населенный пункт), а также год </a:t>
            </a:r>
            <a:r>
              <a:rPr lang="ru-RU" sz="1400" dirty="0" smtClean="0">
                <a:solidFill>
                  <a:prstClr val="black"/>
                </a:solidFill>
              </a:rPr>
              <a:t>(</a:t>
            </a:r>
            <a:r>
              <a:rPr lang="ru-RU" sz="1400" dirty="0">
                <a:solidFill>
                  <a:prstClr val="black"/>
                </a:solidFill>
              </a:rPr>
              <a:t>год соответствует году принятия решения </a:t>
            </a:r>
            <a:r>
              <a:rPr lang="ru-RU" sz="1400" dirty="0" smtClean="0">
                <a:solidFill>
                  <a:prstClr val="black"/>
                </a:solidFill>
              </a:rPr>
              <a:t>     о </a:t>
            </a:r>
            <a:r>
              <a:rPr lang="ru-RU" sz="1400" dirty="0">
                <a:solidFill>
                  <a:prstClr val="black"/>
                </a:solidFill>
              </a:rPr>
              <a:t>создании СО); 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уставе необходимо указать перечень видов деятельности, указанных  </a:t>
            </a:r>
            <a:r>
              <a:rPr lang="ru-RU" sz="1400" dirty="0" smtClean="0">
                <a:solidFill>
                  <a:prstClr val="black"/>
                </a:solidFill>
              </a:rPr>
              <a:t>                в </a:t>
            </a:r>
            <a:r>
              <a:rPr lang="ru-RU" sz="1400" dirty="0">
                <a:solidFill>
                  <a:prstClr val="black"/>
                </a:solidFill>
              </a:rPr>
              <a:t>заявлении СО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При </a:t>
            </a:r>
            <a:r>
              <a:rPr lang="ru-RU" sz="1400" dirty="0">
                <a:solidFill>
                  <a:prstClr val="black"/>
                </a:solidFill>
              </a:rPr>
              <a:t>этом соискатель лицензии (лицензий) в уставе вправе отразить иные положения, не противоречащие законодательству Российской Федерации.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3859" y="1384260"/>
            <a:ext cx="353806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>
            <a:off x="4213325" y="416942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12106"/>
              </p:ext>
            </p:extLst>
          </p:nvPr>
        </p:nvGraphicFramePr>
        <p:xfrm>
          <a:off x="1161102" y="6092825"/>
          <a:ext cx="913064" cy="7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1102" y="6092825"/>
                        <a:ext cx="913064" cy="7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6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2400" y="1354346"/>
            <a:ext cx="7786688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</a:rPr>
              <a:t>Бизнес-план содержит прочерки и текст, выделенный красным цветом, которые требуется заполнить информацией, относящейся </a:t>
            </a:r>
            <a:r>
              <a:rPr lang="ru-RU" sz="1400" dirty="0" smtClean="0">
                <a:solidFill>
                  <a:prstClr val="black"/>
                </a:solidFill>
              </a:rPr>
              <a:t>к </a:t>
            </a:r>
            <a:r>
              <a:rPr lang="ru-RU" sz="1400" dirty="0">
                <a:solidFill>
                  <a:prstClr val="black"/>
                </a:solidFill>
              </a:rPr>
              <a:t>соискателю лицензии (лицензий), при этом соискатель лицензии (лицензий) вправе отразить иные положения, </a:t>
            </a:r>
            <a:r>
              <a:rPr lang="ru-RU" sz="1400" dirty="0" smtClean="0">
                <a:solidFill>
                  <a:prstClr val="black"/>
                </a:solidFill>
              </a:rPr>
              <a:t>             не </a:t>
            </a:r>
            <a:r>
              <a:rPr lang="ru-RU" sz="1400" dirty="0">
                <a:solidFill>
                  <a:prstClr val="black"/>
                </a:solidFill>
              </a:rPr>
              <a:t>противоречащие законодательству Российской Федерации.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На </a:t>
            </a:r>
            <a:r>
              <a:rPr lang="ru-RU" sz="1400" dirty="0">
                <a:solidFill>
                  <a:prstClr val="black"/>
                </a:solidFill>
              </a:rPr>
              <a:t>титульном листе бизнес-плана соискателя лицензии должны быть указаны информация об утверждении бизнес-плана общим собранием учредителей (участников) соискателя лицензии с указанием даты и номера протокола общего собрания, на котором было принято решение об утверждении бизнес-плана.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5400000">
            <a:off x="4213226" y="143789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6" y="256531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77" y="-3810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33859" y="1384260"/>
            <a:ext cx="3528541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954412"/>
              </p:ext>
            </p:extLst>
          </p:nvPr>
        </p:nvGraphicFramePr>
        <p:xfrm>
          <a:off x="1160987" y="6092825"/>
          <a:ext cx="914400" cy="77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Document" showAsIcon="1" r:id="rId4" imgW="914400" imgH="771480" progId="Word.Document.8">
                  <p:embed/>
                </p:oleObj>
              </mc:Choice>
              <mc:Fallback>
                <p:oleObj name="Document" showAsIcon="1" r:id="rId4" imgW="914400" imgH="771480" progId="Word.Document.8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0987" y="6092825"/>
                        <a:ext cx="914400" cy="771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2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6050" y="1354346"/>
            <a:ext cx="7793038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</a:rPr>
              <a:t>Сведения о составе учредителей (участников) должны представляться соискателем лицензии на осуществление страхования </a:t>
            </a:r>
            <a:r>
              <a:rPr lang="ru-RU" sz="1400" dirty="0" smtClean="0">
                <a:solidFill>
                  <a:prstClr val="black"/>
                </a:solidFill>
              </a:rPr>
              <a:t>по </a:t>
            </a:r>
            <a:r>
              <a:rPr lang="ru-RU" sz="1400" dirty="0">
                <a:solidFill>
                  <a:prstClr val="black"/>
                </a:solidFill>
              </a:rPr>
              <a:t>типовой форме, установленной приложением 5 к Указанию Банка России </a:t>
            </a:r>
            <a:r>
              <a:rPr lang="ru-RU" sz="1400" dirty="0" smtClean="0">
                <a:solidFill>
                  <a:prstClr val="black"/>
                </a:solidFill>
              </a:rPr>
              <a:t>от </a:t>
            </a:r>
            <a:r>
              <a:rPr lang="ru-RU" sz="1400" dirty="0">
                <a:solidFill>
                  <a:prstClr val="black"/>
                </a:solidFill>
              </a:rPr>
              <a:t>29.11.2018 № 4993-У «О требованиях </a:t>
            </a:r>
            <a:r>
              <a:rPr lang="ru-RU" sz="1400" dirty="0" smtClean="0">
                <a:solidFill>
                  <a:prstClr val="black"/>
                </a:solidFill>
              </a:rPr>
              <a:t>     к </a:t>
            </a:r>
            <a:r>
              <a:rPr lang="ru-RU" sz="1400" dirty="0">
                <a:solidFill>
                  <a:prstClr val="black"/>
                </a:solidFill>
              </a:rPr>
              <a:t>сведениям </a:t>
            </a:r>
            <a:r>
              <a:rPr lang="ru-RU" sz="1400" dirty="0" smtClean="0">
                <a:solidFill>
                  <a:prstClr val="black"/>
                </a:solidFill>
              </a:rPr>
              <a:t>и </a:t>
            </a:r>
            <a:r>
              <a:rPr lang="ru-RU" sz="1400" dirty="0">
                <a:solidFill>
                  <a:prstClr val="black"/>
                </a:solidFill>
              </a:rPr>
              <a:t>документам, представляемым для получения лицензии </a:t>
            </a:r>
            <a:r>
              <a:rPr lang="ru-RU" sz="1400" dirty="0" smtClean="0">
                <a:solidFill>
                  <a:prstClr val="black"/>
                </a:solidFill>
              </a:rPr>
              <a:t>                      на </a:t>
            </a:r>
            <a:r>
              <a:rPr lang="ru-RU" sz="1400" dirty="0">
                <a:solidFill>
                  <a:prstClr val="black"/>
                </a:solidFill>
              </a:rPr>
              <a:t>осуществление деятельности субъектов страхового дела, </a:t>
            </a:r>
            <a:r>
              <a:rPr lang="ru-RU" sz="1400" dirty="0" smtClean="0">
                <a:solidFill>
                  <a:prstClr val="black"/>
                </a:solidFill>
              </a:rPr>
              <a:t>об их </a:t>
            </a:r>
            <a:r>
              <a:rPr lang="ru-RU" sz="1400" dirty="0">
                <a:solidFill>
                  <a:prstClr val="black"/>
                </a:solidFill>
              </a:rPr>
              <a:t>типовых формах 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и </a:t>
            </a:r>
            <a:r>
              <a:rPr lang="ru-RU" sz="1400" dirty="0">
                <a:solidFill>
                  <a:prstClr val="black"/>
                </a:solidFill>
              </a:rPr>
              <a:t>о порядке и способах представления в Банк России документов для получения лицензии на осуществление деятельности субъектов страхового дела</a:t>
            </a:r>
            <a:r>
              <a:rPr lang="ru-RU" sz="1400" dirty="0" smtClean="0">
                <a:solidFill>
                  <a:prstClr val="black"/>
                </a:solidFill>
              </a:rPr>
              <a:t>».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18169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33859" y="1384260"/>
            <a:ext cx="3795241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</a:t>
            </a: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</a:t>
            </a:r>
            <a:endParaRPr lang="ru-RU" sz="1200" b="1" dirty="0" smtClean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3226" y="143789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963637"/>
              </p:ext>
            </p:extLst>
          </p:nvPr>
        </p:nvGraphicFramePr>
        <p:xfrm>
          <a:off x="1163972" y="6092825"/>
          <a:ext cx="913120" cy="7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3972" y="6092825"/>
                        <a:ext cx="913120" cy="7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76686"/>
              </p:ext>
            </p:extLst>
          </p:nvPr>
        </p:nvGraphicFramePr>
        <p:xfrm>
          <a:off x="2182812" y="6092825"/>
          <a:ext cx="1179223" cy="77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2812" y="6092825"/>
                        <a:ext cx="1179223" cy="77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7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5381" y="1357068"/>
            <a:ext cx="7784192" cy="99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</a:rPr>
              <a:t>Положение о внутреннем аудите содержит прочерки, которые требуется заполнить информацией, относящейся к соискателю лицензии (лицензий) , при этом соискатель лицензии (лицензий) вправе отразить иные положения, не противоречащие законодательству Российской Федерации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33859" y="1384260"/>
            <a:ext cx="325995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798824"/>
              </p:ext>
            </p:extLst>
          </p:nvPr>
        </p:nvGraphicFramePr>
        <p:xfrm>
          <a:off x="1156670" y="6086424"/>
          <a:ext cx="914400" cy="77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6670" y="6086424"/>
                        <a:ext cx="914400" cy="77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17862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4213226" y="143789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2400" y="1354346"/>
            <a:ext cx="7777842" cy="422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документы </a:t>
            </a:r>
            <a:r>
              <a:rPr lang="ru-RU" sz="1400" dirty="0">
                <a:solidFill>
                  <a:prstClr val="black"/>
                </a:solidFill>
              </a:rPr>
              <a:t>об уплате государственной пошлины за предоставление лицензии;</a:t>
            </a:r>
          </a:p>
          <a:p>
            <a:pPr marL="7429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документы, подтверждающие оплату уставного капитала в полном размере </a:t>
            </a:r>
            <a:r>
              <a:rPr lang="ru-RU" sz="1400" dirty="0" smtClean="0">
                <a:solidFill>
                  <a:prstClr val="black"/>
                </a:solidFill>
              </a:rPr>
              <a:t>         и </a:t>
            </a:r>
            <a:r>
              <a:rPr lang="ru-RU" sz="1400" dirty="0">
                <a:solidFill>
                  <a:prstClr val="black"/>
                </a:solidFill>
              </a:rPr>
              <a:t>документы (согласно перечню, установленному нормативными актами органа страхового надзора), подтверждающие источники происхождения имущества, вносимого учредителями (акционерами, участниками) соискателя лицензии </a:t>
            </a:r>
            <a:r>
              <a:rPr lang="ru-RU" sz="1400" dirty="0" smtClean="0">
                <a:solidFill>
                  <a:prstClr val="black"/>
                </a:solidFill>
              </a:rPr>
              <a:t>         в </a:t>
            </a:r>
            <a:r>
              <a:rPr lang="ru-RU" sz="1400" dirty="0">
                <a:solidFill>
                  <a:prstClr val="black"/>
                </a:solidFill>
              </a:rPr>
              <a:t>уставный капитал;</a:t>
            </a:r>
          </a:p>
          <a:p>
            <a:pPr marL="7429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д</a:t>
            </a:r>
            <a:r>
              <a:rPr lang="ru-RU" sz="1400" dirty="0" smtClean="0">
                <a:solidFill>
                  <a:prstClr val="black"/>
                </a:solidFill>
              </a:rPr>
              <a:t>окументы</a:t>
            </a:r>
            <a:r>
              <a:rPr lang="ru-RU" sz="1400" dirty="0">
                <a:solidFill>
                  <a:prstClr val="black"/>
                </a:solidFill>
              </a:rPr>
              <a:t>, предусмотренные нормативными актами Банка России, устанавливающими порядок и критерии оценки финансового положения учредителей соискателя лицензии;</a:t>
            </a:r>
          </a:p>
          <a:p>
            <a:pPr marL="7429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документы, предусмотренные нормативными актами Банка России, определяющими порядок оценки соответствия квалификационным требованиям  </a:t>
            </a:r>
            <a:r>
              <a:rPr lang="ru-RU" sz="1400" dirty="0" smtClean="0">
                <a:solidFill>
                  <a:prstClr val="black"/>
                </a:solidFill>
              </a:rPr>
              <a:t>и </a:t>
            </a:r>
            <a:r>
              <a:rPr lang="ru-RU" sz="1400" dirty="0">
                <a:solidFill>
                  <a:prstClr val="black"/>
                </a:solidFill>
              </a:rPr>
              <a:t>требованиям к деловой репутации лиц, указанных </a:t>
            </a: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статье 32.1 Закона Российской Федерации «Об организации страхового дела </a:t>
            </a: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Российской Федерации».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8429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3859" y="1384260"/>
            <a:ext cx="325995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126E60-8824-40C8-9624-5890E719C527}">
  <ds:schemaRefs>
    <ds:schemaRef ds:uri="http://www.w3.org/XML/1998/namespace"/>
    <ds:schemaRef ds:uri="230e9df3-be65-4c73-a93b-d1236ebd677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16c05727-aa75-4e4a-9b5f-8a80a1165891"/>
    <ds:schemaRef ds:uri="http://schemas.microsoft.com/sharepoint/v3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690</Words>
  <Application>Microsoft Office PowerPoint</Application>
  <PresentationFormat>Широкоэкранный</PresentationFormat>
  <Paragraphs>110</Paragraphs>
  <Slides>10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Source Sans Pro</vt:lpstr>
      <vt:lpstr>Тема Office</vt:lpstr>
      <vt:lpstr>Документ Microsoft Word</vt:lpstr>
      <vt:lpstr>Документ Microsoft Word 97–2003</vt:lpstr>
      <vt:lpstr>Допуск страховой организации на финансовый рынок  в  форме ООО </vt:lpstr>
      <vt:lpstr>Цель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2026-05-18T13:21:31Z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