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5" r:id="rId5"/>
    <p:sldId id="310" r:id="rId6"/>
    <p:sldId id="293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1" r:id="rId15"/>
    <p:sldId id="296" r:id="rId16"/>
    <p:sldId id="297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orient="horz" pos="4133" userDrawn="1">
          <p15:clr>
            <a:srgbClr val="A4A3A4"/>
          </p15:clr>
        </p15:guide>
        <p15:guide id="11" pos="892" userDrawn="1">
          <p15:clr>
            <a:srgbClr val="A4A3A4"/>
          </p15:clr>
        </p15:guide>
        <p15:guide id="12" pos="1073" userDrawn="1">
          <p15:clr>
            <a:srgbClr val="A4A3A4"/>
          </p15:clr>
        </p15:guide>
        <p15:guide id="13" pos="1481" userDrawn="1">
          <p15:clr>
            <a:srgbClr val="A4A3A4"/>
          </p15:clr>
        </p15:guide>
        <p15:guide id="14" pos="1663" userDrawn="1">
          <p15:clr>
            <a:srgbClr val="A4A3A4"/>
          </p15:clr>
        </p15:guide>
        <p15:guide id="15" pos="7401" userDrawn="1">
          <p15:clr>
            <a:srgbClr val="A4A3A4"/>
          </p15:clr>
        </p15:guide>
        <p15:guide id="16" orient="horz" pos="2137" userDrawn="1">
          <p15:clr>
            <a:srgbClr val="A4A3A4"/>
          </p15:clr>
        </p15:guide>
        <p15:guide id="17" orient="horz" pos="459" userDrawn="1">
          <p15:clr>
            <a:srgbClr val="A4A3A4"/>
          </p15:clr>
        </p15:guide>
        <p15:guide id="18" orient="horz" pos="640" userDrawn="1">
          <p15:clr>
            <a:srgbClr val="A4A3A4"/>
          </p15:clr>
        </p15:guide>
        <p15:guide id="19" pos="2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BEE"/>
    <a:srgbClr val="0088BB"/>
    <a:srgbClr val="DBDBDC"/>
    <a:srgbClr val="B7B8B9"/>
    <a:srgbClr val="80DDF7"/>
    <a:srgbClr val="6F7171"/>
    <a:srgbClr val="EE1133"/>
    <a:srgbClr val="FCFCFC"/>
    <a:srgbClr val="5598D4"/>
    <a:srgbClr val="547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ACC36-10C9-4EA9-8F2E-FF4E82506243}" v="3" dt="2021-08-31T21:12:2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1" autoAdjust="0"/>
  </p:normalViewPr>
  <p:slideViewPr>
    <p:cSldViewPr snapToGrid="0">
      <p:cViewPr varScale="1">
        <p:scale>
          <a:sx n="77" d="100"/>
          <a:sy n="77" d="100"/>
        </p:scale>
        <p:origin x="54" y="1578"/>
      </p:cViewPr>
      <p:guideLst>
        <p:guide orient="horz" pos="3648"/>
        <p:guide pos="2664"/>
        <p:guide orient="horz" pos="2664"/>
        <p:guide orient="horz" pos="3249"/>
        <p:guide pos="325"/>
        <p:guide orient="horz" pos="981"/>
        <p:guide orient="horz" pos="4020"/>
        <p:guide orient="horz" pos="3838"/>
        <p:guide orient="horz" pos="4133"/>
        <p:guide pos="892"/>
        <p:guide pos="1073"/>
        <p:guide pos="1481"/>
        <p:guide pos="1663"/>
        <p:guide pos="7401"/>
        <p:guide orient="horz" pos="2137"/>
        <p:guide orient="horz" pos="459"/>
        <p:guide orient="horz" pos="64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733319-4E1B-4F94-A9CB-22FC9A6DC6BE}" type="datetime1">
              <a:rPr lang="ru-RU" smtClean="0"/>
              <a:t>22.05.2026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4C8470-F9D1-4B41-99D5-690FD7E347AB}" type="datetime1">
              <a:rPr lang="ru-RU" noProof="0" smtClean="0"/>
              <a:t>22.05.2026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4F1A11-BB96-443E-B274-982C61AA7E0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F4F1A11-BB96-443E-B274-982C61AA7E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0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4448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9324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847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282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400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0167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7785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041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2637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431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601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8">
            <a:extLst>
              <a:ext uri="{FF2B5EF4-FFF2-40B4-BE49-F238E27FC236}">
                <a16:creationId xmlns:a16="http://schemas.microsoft.com/office/drawing/2014/main" xmlns="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2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xmlns="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3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8" name="Дата 2">
            <a:extLst>
              <a:ext uri="{FF2B5EF4-FFF2-40B4-BE49-F238E27FC236}">
                <a16:creationId xmlns:a16="http://schemas.microsoft.com/office/drawing/2014/main" xmlns="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19" name="Нижний колонтитул 3">
            <a:extLst>
              <a:ext uri="{FF2B5EF4-FFF2-40B4-BE49-F238E27FC236}">
                <a16:creationId xmlns:a16="http://schemas.microsoft.com/office/drawing/2014/main" xmlns="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xmlns="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rtlCol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xmlns="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xmlns="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xmlns="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xmlns="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#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xmlns="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xmlns="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:a16="http://schemas.microsoft.com/office/drawing/2014/main" xmlns="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2" name="Текст 18">
            <a:extLst>
              <a:ext uri="{FF2B5EF4-FFF2-40B4-BE49-F238E27FC236}">
                <a16:creationId xmlns:a16="http://schemas.microsoft.com/office/drawing/2014/main" xmlns="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3" name="Текст 18">
            <a:extLst>
              <a:ext uri="{FF2B5EF4-FFF2-40B4-BE49-F238E27FC236}">
                <a16:creationId xmlns:a16="http://schemas.microsoft.com/office/drawing/2014/main" xmlns="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:a16="http://schemas.microsoft.com/office/drawing/2014/main" xmlns="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16" name="Нижний колонтитул 2">
            <a:extLst>
              <a:ext uri="{FF2B5EF4-FFF2-40B4-BE49-F238E27FC236}">
                <a16:creationId xmlns:a16="http://schemas.microsoft.com/office/drawing/2014/main" xmlns="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7" name="Номер слайда 7">
            <a:extLst>
              <a:ext uri="{FF2B5EF4-FFF2-40B4-BE49-F238E27FC236}">
                <a16:creationId xmlns:a16="http://schemas.microsoft.com/office/drawing/2014/main" xmlns="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3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211839B3-0E6A-4750-8862-3A55B0FEF9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2413000"/>
            <a:ext cx="4114795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E72DA832-BD58-447B-A20E-EA3A7F4EAFF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3" y="2413000"/>
            <a:ext cx="4114797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xmlns="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штаб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xmlns="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7" name="Прямая со стрелкой 6">
            <a:extLst>
              <a:ext uri="{FF2B5EF4-FFF2-40B4-BE49-F238E27FC236}">
                <a16:creationId xmlns:a16="http://schemas.microsoft.com/office/drawing/2014/main" xmlns="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611C53D-85FC-41D8-9A69-F4734072C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4142" y="2046288"/>
            <a:ext cx="554445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7446CE-03E2-409B-B8EF-7C188C1E68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4142" y="3162300"/>
            <a:ext cx="5544458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0F4FC59-2ADF-4A3F-BBF9-07FF022209A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40588" y="2046288"/>
            <a:ext cx="41148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47F889E-7C42-4396-AEE8-7B337AFAF1E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240588" y="3162300"/>
            <a:ext cx="4114800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142" y="1850572"/>
            <a:ext cx="10134601" cy="409302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4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xmlns="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xmlns="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xmlns="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0" name="Текст 15">
            <a:extLst>
              <a:ext uri="{FF2B5EF4-FFF2-40B4-BE49-F238E27FC236}">
                <a16:creationId xmlns:a16="http://schemas.microsoft.com/office/drawing/2014/main" xmlns="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xmlns="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2" name="Текст 15">
            <a:extLst>
              <a:ext uri="{FF2B5EF4-FFF2-40B4-BE49-F238E27FC236}">
                <a16:creationId xmlns:a16="http://schemas.microsoft.com/office/drawing/2014/main" xmlns="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:a16="http://schemas.microsoft.com/office/drawing/2014/main" xmlns="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8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Рисунок 65">
            <a:extLst>
              <a:ext uri="{FF2B5EF4-FFF2-40B4-BE49-F238E27FC236}">
                <a16:creationId xmlns:a16="http://schemas.microsoft.com/office/drawing/2014/main" xmlns="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3" name="Рисунок 62">
            <a:extLst>
              <a:ext uri="{FF2B5EF4-FFF2-40B4-BE49-F238E27FC236}">
                <a16:creationId xmlns:a16="http://schemas.microsoft.com/office/drawing/2014/main" xmlns="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0" name="Рисунок 59">
            <a:extLst>
              <a:ext uri="{FF2B5EF4-FFF2-40B4-BE49-F238E27FC236}">
                <a16:creationId xmlns:a16="http://schemas.microsoft.com/office/drawing/2014/main" xmlns="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xmlns="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2" name="Рисунок 51">
            <a:extLst>
              <a:ext uri="{FF2B5EF4-FFF2-40B4-BE49-F238E27FC236}">
                <a16:creationId xmlns:a16="http://schemas.microsoft.com/office/drawing/2014/main" xmlns="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9" name="Рисунок 48">
            <a:extLst>
              <a:ext uri="{FF2B5EF4-FFF2-40B4-BE49-F238E27FC236}">
                <a16:creationId xmlns:a16="http://schemas.microsoft.com/office/drawing/2014/main" xmlns="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xmlns="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xmlns="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xmlns="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7" name="Текст 15">
            <a:extLst>
              <a:ext uri="{FF2B5EF4-FFF2-40B4-BE49-F238E27FC236}">
                <a16:creationId xmlns:a16="http://schemas.microsoft.com/office/drawing/2014/main" xmlns="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18">
            <a:extLst>
              <a:ext uri="{FF2B5EF4-FFF2-40B4-BE49-F238E27FC236}">
                <a16:creationId xmlns:a16="http://schemas.microsoft.com/office/drawing/2014/main" xmlns="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9" name="Текст 15">
            <a:extLst>
              <a:ext uri="{FF2B5EF4-FFF2-40B4-BE49-F238E27FC236}">
                <a16:creationId xmlns:a16="http://schemas.microsoft.com/office/drawing/2014/main" xmlns="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18">
            <a:extLst>
              <a:ext uri="{FF2B5EF4-FFF2-40B4-BE49-F238E27FC236}">
                <a16:creationId xmlns:a16="http://schemas.microsoft.com/office/drawing/2014/main" xmlns="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1" name="Текст 15">
            <a:extLst>
              <a:ext uri="{FF2B5EF4-FFF2-40B4-BE49-F238E27FC236}">
                <a16:creationId xmlns:a16="http://schemas.microsoft.com/office/drawing/2014/main" xmlns="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2" name="Текст 18">
            <a:extLst>
              <a:ext uri="{FF2B5EF4-FFF2-40B4-BE49-F238E27FC236}">
                <a16:creationId xmlns:a16="http://schemas.microsoft.com/office/drawing/2014/main" xmlns="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3" name="Текст 15">
            <a:extLst>
              <a:ext uri="{FF2B5EF4-FFF2-40B4-BE49-F238E27FC236}">
                <a16:creationId xmlns:a16="http://schemas.microsoft.com/office/drawing/2014/main" xmlns="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4" name="Текст 18">
            <a:extLst>
              <a:ext uri="{FF2B5EF4-FFF2-40B4-BE49-F238E27FC236}">
                <a16:creationId xmlns:a16="http://schemas.microsoft.com/office/drawing/2014/main" xmlns="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5" name="Текст 15">
            <a:extLst>
              <a:ext uri="{FF2B5EF4-FFF2-40B4-BE49-F238E27FC236}">
                <a16:creationId xmlns:a16="http://schemas.microsoft.com/office/drawing/2014/main" xmlns="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6" name="Текст 18">
            <a:extLst>
              <a:ext uri="{FF2B5EF4-FFF2-40B4-BE49-F238E27FC236}">
                <a16:creationId xmlns:a16="http://schemas.microsoft.com/office/drawing/2014/main" xmlns="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7" name="Текст 15">
            <a:extLst>
              <a:ext uri="{FF2B5EF4-FFF2-40B4-BE49-F238E27FC236}">
                <a16:creationId xmlns:a16="http://schemas.microsoft.com/office/drawing/2014/main" xmlns="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8" name="Текст 18">
            <a:extLst>
              <a:ext uri="{FF2B5EF4-FFF2-40B4-BE49-F238E27FC236}">
                <a16:creationId xmlns:a16="http://schemas.microsoft.com/office/drawing/2014/main" xmlns="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9" name="Текст 15">
            <a:extLst>
              <a:ext uri="{FF2B5EF4-FFF2-40B4-BE49-F238E27FC236}">
                <a16:creationId xmlns:a16="http://schemas.microsoft.com/office/drawing/2014/main" xmlns="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:a16="http://schemas.microsoft.com/office/drawing/2014/main" xmlns="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4 столбец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AB03F056-6BD3-4D1E-B794-6796E05CC4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xmlns="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xmlns="" id="{7AB804A3-DDE8-4F7C-AA96-94BD898660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290EB005-534F-4E5E-81D4-3795AF32C8F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F38183B6-48F8-4715-8596-BFC77AFE924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xmlns="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207002"/>
            <a:ext cx="1427162" cy="3571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55200" y="25717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02E3B1-6DF7-4B29-82F3-D7025B3D8106}" type="slidenum">
              <a:rPr lang="ru-RU" sz="1200" smtClean="0">
                <a:solidFill>
                  <a:srgbClr val="74777B"/>
                </a:solidFill>
              </a:rPr>
              <a:pPr algn="r"/>
              <a:t>‹#›</a:t>
            </a:fld>
            <a:endParaRPr lang="ru-RU" sz="1200" dirty="0">
              <a:solidFill>
                <a:srgbClr val="74777B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6675" y="17145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771" y="4136571"/>
            <a:ext cx="3907972" cy="188323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 rtlCol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CA22921-D059-426E-8623-0C4322D5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07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исунок 45">
            <a:extLst>
              <a:ext uri="{FF2B5EF4-FFF2-40B4-BE49-F238E27FC236}">
                <a16:creationId xmlns:a16="http://schemas.microsoft.com/office/drawing/2014/main" xmlns="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xmlns="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7" name="Текст 18">
            <a:extLst>
              <a:ext uri="{FF2B5EF4-FFF2-40B4-BE49-F238E27FC236}">
                <a16:creationId xmlns:a16="http://schemas.microsoft.com/office/drawing/2014/main" xmlns="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9EB2270B-D707-4103-98F1-E697CEBA7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5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xmlns="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xmlns="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xmlns="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xmlns="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xmlns="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xmlns="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:a16="http://schemas.microsoft.com/office/drawing/2014/main" xmlns="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xmlns="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142" y="419184"/>
            <a:ext cx="2362200" cy="1110286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xmlns="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xmlns="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4552333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33" h="6858000">
                <a:moveTo>
                  <a:pt x="0" y="0"/>
                </a:moveTo>
                <a:lnTo>
                  <a:pt x="4552333" y="9832"/>
                </a:lnTo>
                <a:lnTo>
                  <a:pt x="2225366" y="685773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xmlns="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6252" y="3562351"/>
            <a:ext cx="4133233" cy="329565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2225366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3149291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1762125 w 4133233"/>
              <a:gd name="connsiteY0" fmla="*/ 37793 h 3333443"/>
              <a:gd name="connsiteX1" fmla="*/ 4133233 w 4133233"/>
              <a:gd name="connsiteY1" fmla="*/ 0 h 3333443"/>
              <a:gd name="connsiteX2" fmla="*/ 3149291 w 4133233"/>
              <a:gd name="connsiteY2" fmla="*/ 3333175 h 3333443"/>
              <a:gd name="connsiteX3" fmla="*/ 0 w 4133233"/>
              <a:gd name="connsiteY3" fmla="*/ 3333443 h 3333443"/>
              <a:gd name="connsiteX4" fmla="*/ 1762125 w 413323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673041 w 3656983"/>
              <a:gd name="connsiteY2" fmla="*/ 3333175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873066 w 3656983"/>
              <a:gd name="connsiteY2" fmla="*/ 3323650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4133233"/>
              <a:gd name="connsiteY0" fmla="*/ 0 h 3295650"/>
              <a:gd name="connsiteX1" fmla="*/ 4133233 w 4133233"/>
              <a:gd name="connsiteY1" fmla="*/ 307 h 3295650"/>
              <a:gd name="connsiteX2" fmla="*/ 2873066 w 4133233"/>
              <a:gd name="connsiteY2" fmla="*/ 3285857 h 3295650"/>
              <a:gd name="connsiteX3" fmla="*/ 0 w 4133233"/>
              <a:gd name="connsiteY3" fmla="*/ 3295650 h 3295650"/>
              <a:gd name="connsiteX4" fmla="*/ 1285875 w 4133233"/>
              <a:gd name="connsiteY4" fmla="*/ 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33" h="3295650">
                <a:moveTo>
                  <a:pt x="1285875" y="0"/>
                </a:moveTo>
                <a:lnTo>
                  <a:pt x="4133233" y="307"/>
                </a:lnTo>
                <a:lnTo>
                  <a:pt x="2873066" y="3285857"/>
                </a:lnTo>
                <a:lnTo>
                  <a:pt x="0" y="3295650"/>
                </a:lnTo>
                <a:lnTo>
                  <a:pt x="1285875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xmlns="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52058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xmlns="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FFEA6F9E-1C21-4644-8E2A-AD5673EEA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799" y="2318657"/>
            <a:ext cx="4203247" cy="1440996"/>
          </a:xfrm>
        </p:spPr>
        <p:txBody>
          <a:bodyPr lIns="0" rtlCol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7C1D1C8A-E829-4284-AB95-2DD0C7BAA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43799" y="4147457"/>
            <a:ext cx="4203247" cy="153216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xmlns="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M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xmlns="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S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xmlns="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8BB770-F6A6-44A3-BCE1-BCCCC1E8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143" y="5201920"/>
            <a:ext cx="5747657" cy="992505"/>
          </a:xfrm>
        </p:spPr>
        <p:txBody>
          <a:bodyPr rtlCol="0" anchor="ctr">
            <a:normAutofit/>
          </a:bodyPr>
          <a:lstStyle>
            <a:lvl1pPr>
              <a:defRPr sz="4800" cap="all" baseline="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Графический объект 8">
            <a:extLst>
              <a:ext uri="{FF2B5EF4-FFF2-40B4-BE49-F238E27FC236}">
                <a16:creationId xmlns:a16="http://schemas.microsoft.com/office/drawing/2014/main" xmlns="" id="{A6A04B8C-D941-483E-B669-7436C535C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8">
            <a:extLst>
              <a:ext uri="{FF2B5EF4-FFF2-40B4-BE49-F238E27FC236}">
                <a16:creationId xmlns:a16="http://schemas.microsoft.com/office/drawing/2014/main" xmlns="" id="{7A6DC6C6-E9EB-405C-A68E-EE8EEBBCA3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Графический объект 8">
            <a:extLst>
              <a:ext uri="{FF2B5EF4-FFF2-40B4-BE49-F238E27FC236}">
                <a16:creationId xmlns:a16="http://schemas.microsoft.com/office/drawing/2014/main" xmlns="" id="{028B5C16-2909-487D-BE4D-A794F3BA7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07.01.20ГГ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Набор слайдов для презентации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BBEE"/>
                </a:solidFill>
              </a:defRPr>
            </a:lvl1pPr>
          </a:lstStyle>
          <a:p>
            <a:fld id="{9FF96520-E4CE-4EAD-8ABF-1D2297D6B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80" r:id="rId7"/>
    <p:sldLayoutId id="2147483670" r:id="rId8"/>
    <p:sldLayoutId id="2147483651" r:id="rId9"/>
    <p:sldLayoutId id="2147483671" r:id="rId10"/>
    <p:sldLayoutId id="2147483679" r:id="rId11"/>
    <p:sldLayoutId id="2147483677" r:id="rId12"/>
    <p:sldLayoutId id="2147483672" r:id="rId13"/>
    <p:sldLayoutId id="2147483652" r:id="rId14"/>
    <p:sldLayoutId id="2147483653" r:id="rId15"/>
    <p:sldLayoutId id="2147483650" r:id="rId16"/>
    <p:sldLayoutId id="2147483654" r:id="rId17"/>
    <p:sldLayoutId id="2147483674" r:id="rId18"/>
    <p:sldLayoutId id="2147483676" r:id="rId19"/>
    <p:sldLayoutId id="2147483673" r:id="rId20"/>
    <p:sldLayoutId id="214748367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BBE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B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B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BB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package" Target="../embeddings/_________Microsoft_Word9.docx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Word3.docx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package" Target="../embeddings/_________Microsoft_Word2.docx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package" Target="../embeddings/_________Microsoft_Word4.docx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package" Target="../embeddings/_________Microsoft_Word5.docx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png"/><Relationship Id="rId4" Type="http://schemas.openxmlformats.org/officeDocument/2006/relationships/hyperlink" Target="https://www.nalog.gov.ru/rn77/fl/interest/open_business/compaby_reg/4162139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package" Target="../embeddings/_________Microsoft_Word6.docx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Word8.docx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package" Target="../embeddings/_________Microsoft_Word7.docx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4849" y="3208751"/>
            <a:ext cx="8477661" cy="188135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31">
            <a:extLst>
              <a:ext uri="{FF2B5EF4-FFF2-40B4-BE49-F238E27FC236}">
                <a16:creationId xmlns:a16="http://schemas.microsoft.com/office/drawing/2014/main" xmlns="" id="{F69B5076-6A18-4AD8-A2C2-DB967CF6EE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41681" y="5536144"/>
            <a:ext cx="2832428" cy="682094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xmlns="" id="{EE427349-2C23-4643-A4C8-552661FAA5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14039" y="4170029"/>
            <a:ext cx="10027790" cy="1277857"/>
          </a:xfrm>
        </p:spPr>
        <p:txBody>
          <a:bodyPr rtlCol="0"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РНКО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ООО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9" b="38131"/>
          <a:stretch/>
        </p:blipFill>
        <p:spPr>
          <a:xfrm>
            <a:off x="0" y="0"/>
            <a:ext cx="12192000" cy="33745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81" y="316041"/>
            <a:ext cx="2803525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35684"/>
            <a:ext cx="7771492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об избрании Совета директоров необходимо заполнить информацией, относящейся к создаваемой РНКО. Уведомление должно быть подписано лицом, уполномоченным решением общего собрания учредителей/решением единственного учредителя на подписание документов с расшифровкой фамилии, имени и отчества уполномоченного на подписание лица.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507027"/>
              </p:ext>
            </p:extLst>
          </p:nvPr>
        </p:nvGraphicFramePr>
        <p:xfrm>
          <a:off x="1108981" y="609577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8981" y="609577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Овал 16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33859" y="1362414"/>
            <a:ext cx="33761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одатайство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 в форме общества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писок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ведомление </a:t>
            </a: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избрании совета </a:t>
            </a:r>
            <a:r>
              <a:rPr lang="en-US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01625" y="516731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01625" y="4632326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01625" y="424815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01625" y="387985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01625" y="349885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01625" y="3131459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01625" y="256540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01625" y="183197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01625" y="147002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4213226" y="143192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690" y="-38385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1644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62399" y="1335684"/>
            <a:ext cx="7804727" cy="30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предусмотренные нормативными актами Банка России, устанавливающими порядок и критерии оценки финансового положения учредителей кредитной организации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предусмотренные нормативными актами Банка России, определяющими порядок оценки соответствия квалификационным требованиям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требованиям 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деловой репутации лиц, указанных в статье 60 Федерального закона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Центральном банке Российской Федерации (Банке России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)»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подтверждающие право новой кредитной организации располагаться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здании (помещении), включая документы, необходимые для подготовки заключения о соблюдении кредитной организацией требований для осуществления кассовых операций.</a:t>
            </a:r>
          </a:p>
        </p:txBody>
      </p:sp>
      <p:sp>
        <p:nvSpPr>
          <p:cNvPr id="19" name="Овал 18"/>
          <p:cNvSpPr/>
          <p:nvPr/>
        </p:nvSpPr>
        <p:spPr>
          <a:xfrm>
            <a:off x="301625" y="5167313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3859" y="1362414"/>
            <a:ext cx="33761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одатайство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 в форме общества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писок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ведомление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избрании совета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01625" y="463232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01625" y="424815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01625" y="387985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01625" y="349885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01625" y="3131459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01625" y="256540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01625" y="183197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01625" y="147002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8429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5345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27150" y="3911600"/>
            <a:ext cx="104219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вышеуказанные документы должны быть представлены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формате .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устав и бизнес-план помимо формата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.pdf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должны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представлены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формате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docx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Полный текст документов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формате .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docx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также должен иметь скан-копии листов (цветное изображение), содержащих подписи лиц, уполномоченных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документов/ должностных лиц и оттиски печатей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юридических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-19050"/>
            <a:ext cx="12198349" cy="3406774"/>
            <a:chOff x="13138151" y="2654301"/>
            <a:chExt cx="12198349" cy="340677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66" b="44659"/>
            <a:stretch/>
          </p:blipFill>
          <p:spPr>
            <a:xfrm>
              <a:off x="13144500" y="2654301"/>
              <a:ext cx="12192000" cy="3406774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13138151" y="2667000"/>
              <a:ext cx="12192000" cy="3392488"/>
            </a:xfrm>
            <a:prstGeom prst="rect">
              <a:avLst/>
            </a:prstGeom>
            <a:solidFill>
              <a:srgbClr val="00BBEE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1416050" y="314325"/>
            <a:ext cx="10515600" cy="92480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68425" y="4013637"/>
            <a:ext cx="32895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участника информационного обмена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подачи в Банк России комплекта документов для государственной регистрации кредитной организации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43735" y="4000873"/>
            <a:ext cx="3578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 платежных поручений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оплаты государственной пошлины за предоставление лицензии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банковских операций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12192000" cy="3394666"/>
            <a:chOff x="12872720" y="2937872"/>
            <a:chExt cx="12192000" cy="339466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4" b="22648"/>
            <a:stretch/>
          </p:blipFill>
          <p:spPr>
            <a:xfrm>
              <a:off x="12877800" y="2941637"/>
              <a:ext cx="12184380" cy="339090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2872720" y="2937872"/>
              <a:ext cx="12192000" cy="3392488"/>
            </a:xfrm>
            <a:prstGeom prst="rect">
              <a:avLst/>
            </a:prstGeom>
            <a:solidFill>
              <a:srgbClr val="00BBEE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7" name="Рисунок 1" descr="image0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1008" y="2906488"/>
            <a:ext cx="985135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3" descr="image0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1408" y="2906488"/>
            <a:ext cx="967327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1416050" y="-66675"/>
            <a:ext cx="10515600" cy="92480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ссылки</a:t>
            </a:r>
          </a:p>
        </p:txBody>
      </p:sp>
    </p:spTree>
    <p:extLst>
      <p:ext uri="{BB962C8B-B14F-4D97-AF65-F5344CB8AC3E}">
        <p14:creationId xmlns:p14="http://schemas.microsoft.com/office/powerpoint/2010/main" val="29585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327030" y="3919537"/>
            <a:ext cx="80280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разработано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оптимизации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прохождения процедуры регистрации новой расчетной небанковской кредитной организации в форме общества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 и является дополнением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к Порядку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 соискателя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регистрации кредитной организации и получения лицензии на осуществление банковских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18508" y="3950256"/>
            <a:ext cx="21349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соискателя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0" y="0"/>
            <a:ext cx="12195174" cy="3416304"/>
            <a:chOff x="9655176" y="-4521201"/>
            <a:chExt cx="12195174" cy="341630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5" b="10573"/>
            <a:stretch/>
          </p:blipFill>
          <p:spPr>
            <a:xfrm>
              <a:off x="9658349" y="-4521201"/>
              <a:ext cx="12192001" cy="3402694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9655176" y="-4521199"/>
              <a:ext cx="12192000" cy="3416302"/>
            </a:xfrm>
            <a:prstGeom prst="rect">
              <a:avLst/>
            </a:prstGeom>
            <a:solidFill>
              <a:srgbClr val="00BB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16050" y="130313"/>
            <a:ext cx="6501493" cy="732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Рисунок 2" descr="image00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6917" y="2894137"/>
            <a:ext cx="967582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3859" y="1362414"/>
            <a:ext cx="33761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одатайство</a:t>
            </a:r>
            <a:endParaRPr lang="ru-RU" sz="12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 в форме общества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писок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ведомление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избрании совета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81450" y="1354281"/>
            <a:ext cx="7758792" cy="447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ходатайства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полный перечень банковских операций, которые имеет право осуществлять расчетная небанковская кредитная организация. 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перечень банковских операций в ходатайстве могут быть внесены следующие изменения: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перечня предполагаемых к осуществлению банковских операций можно исключить одновременно: - инкассацию денежных средств, векселей, платежных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расчетных документов и кассовое обслуживание физических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юридических лиц и - куплю-продажу иностранной валюты в наличной форме;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банковские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операции: - открытие и ведение банковских счетов юридических лиц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осуществление переводов денежных средств по поручению юридических лиц,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банков-корреспондентов, по их банковским счетам должны в любом случае оставаться в ходатайстве и не могут быть исключены. </a:t>
            </a:r>
          </a:p>
          <a:p>
            <a:pPr marL="7429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Ходатайство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 быть подписано лицом, уполномоченным на подписание документов решением общего собрания учредителей/решением единственного учредителя с расшифровкой фамилии, имени и отчества подписавшего лица,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указанием должности и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полномочий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подписания от имени юридического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подпись от имени юридического лица должна быть заверена печатью юридического лица (в случае ее наличия).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433071"/>
              </p:ext>
            </p:extLst>
          </p:nvPr>
        </p:nvGraphicFramePr>
        <p:xfrm>
          <a:off x="1105644" y="609600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5644" y="609600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Овал 18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301625" y="516731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301625" y="463232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301625" y="424815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01625" y="387985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01625" y="349885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301625" y="3131459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01625" y="256540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01625" y="183197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301625" y="1470026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4213226" y="211772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123734" y="-38100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0772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971925" y="1013460"/>
            <a:ext cx="8220076" cy="584454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49" y="1352376"/>
            <a:ext cx="7696777" cy="35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общего собрания учредителей/решение единственного учредителя.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варианта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документа: решение единственного учредителя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случая учреждения РНКО одним лицом и протокол общего собрания учредителей для учреждения РНКО двумя и более лицами.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Протокол/Решение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прочерки, которые требуется заполнить информацией, относящейся к создаваемой РНКО и отражающей специфику.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Протокол/Решение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должен(о) быть подписан(о) всеми учредителями/единственным учредителем с расшифровкой фамилии,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и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отчества подписавших лиц, с указанием должности и полномочий в случае подписания от имени юридического лица, подпись от имени юридического лица должна быть заверена печатью юридического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ее наличия).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712477"/>
              </p:ext>
            </p:extLst>
          </p:nvPr>
        </p:nvGraphicFramePr>
        <p:xfrm>
          <a:off x="1111925" y="609600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1925" y="609600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634199"/>
              </p:ext>
            </p:extLst>
          </p:nvPr>
        </p:nvGraphicFramePr>
        <p:xfrm>
          <a:off x="2043791" y="609282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Документ" showAsIcon="1" r:id="rId8" imgW="914400" imgH="771480" progId="Word.Document.12">
                  <p:embed/>
                </p:oleObj>
              </mc:Choice>
              <mc:Fallback>
                <p:oleObj name="Документ" showAsIcon="1" r:id="rId8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43791" y="609282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33859" y="1362414"/>
            <a:ext cx="33761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одатайство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 в форме общества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писок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ведомление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избрании совета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301625" y="516731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01625" y="463232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01625" y="424815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01625" y="387985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01625" y="349885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01625" y="3131459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01625" y="256540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01625" y="1831976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01625" y="147002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4213226" y="211772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6" y="302577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213226" y="3940179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664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5100" y="1344756"/>
            <a:ext cx="7765142" cy="5394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 содержит прочерки, которые требуется заполнить информацией, относящейся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создаваемой РНКО, в том числе указать: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дату </a:t>
            </a:r>
            <a:r>
              <a:rPr lang="ru-RU" sz="1400" dirty="0">
                <a:solidFill>
                  <a:schemeClr val="bg1"/>
                </a:solidFill>
              </a:rPr>
              <a:t>протокола общего собрания учредителей/решения единственного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 на титульном листе устава и в пункте 1.1 устава;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титульном листе должно быть указано место нахождения РНКО (название населенного пункта, если населенный пункт не является столицей субъекта федерации - указывается субъект федерации, в котором находится этот населенный пункт) и год (год соответствует году принятия решения о создании РНКО);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согласованное с Банком России полное и сокращенное фирменное наименование на титульном листе устава и в пункте 1.4;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нахождения РНКО (наименование населенного пункта) на титульном листе устава и в пункте 1.5; адрес в пункте 1.5 устава должен быть заполнен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с адресом, по которому будет располагаться РНКО и соответствовать информации, содержащейся в Федеральной информационной адресной системе;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пункте 2.3 устава необходимо указать перечень банковских операций таких же,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указаны и в ходатайстве.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дополнения устава необходимой информацией устав должен быть подписан лицом, уполномоченным на подписание документов решением общего собрания учредителей/решением единственного учредителя с расшифровкой фамилии, имени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отчества уполномоченного на подписание лица.</a:t>
            </a:r>
          </a:p>
        </p:txBody>
      </p:sp>
      <p:sp>
        <p:nvSpPr>
          <p:cNvPr id="14" name="Овал 13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33859" y="1362414"/>
            <a:ext cx="33761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одатайство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</a:t>
            </a: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 в форме общества </a:t>
            </a:r>
            <a:r>
              <a:rPr lang="en-US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писок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ведомление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избрании совета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01625" y="516731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01625" y="463232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01625" y="424815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01625" y="387985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01625" y="349885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01625" y="3131459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01625" y="2565401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01625" y="183197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01625" y="147002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4213226" y="142716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4213226" y="576421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685351"/>
              </p:ext>
            </p:extLst>
          </p:nvPr>
        </p:nvGraphicFramePr>
        <p:xfrm>
          <a:off x="1050925" y="6086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0925" y="6086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6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2400" y="1335684"/>
            <a:ext cx="7786688" cy="2627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содержит текст, выделенный красным цветом – это положения, требующие заполнения в зависимости от выбора конкретной бизнес-модели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действий на период действия бизнес-плана будущей РНКО, отражающих специфику ее деятельности. Срок, на который составляется бизнес-план, указывается, начиная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предполагаемого года получения лицензии и на последующие 3 полных календарных года. 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дополнения бизнес-плана необходимой информацией, бизнес-план должен быть подписан лицом, уполномоченным решением общего собрания учредителей/решением единственного учредителя на подписание документов с расшифровкой его фамилии, имени и отчества.</a:t>
            </a:r>
          </a:p>
        </p:txBody>
      </p:sp>
      <p:sp>
        <p:nvSpPr>
          <p:cNvPr id="17" name="Овал 16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33859" y="1362414"/>
            <a:ext cx="33761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одатайство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 в форме общества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писок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ведомление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избрании совета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01625" y="516731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01625" y="463232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01625" y="424815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01625" y="387985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01625" y="349885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01625" y="3131459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01625" y="256540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01625" y="183197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01625" y="147002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4213226" y="141922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6" y="3246439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77" y="-3810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840720"/>
              </p:ext>
            </p:extLst>
          </p:nvPr>
        </p:nvGraphicFramePr>
        <p:xfrm>
          <a:off x="1203325" y="602846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3325" y="602846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62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6050" y="1335684"/>
            <a:ext cx="7793038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по форме Р11001 является документом, форма и требования к оформлению которого устанавливаются ФНС России Приказом от 31.08.2020 № ЕД-7-14/617@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форм и требований к оформлению документов,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представляемых 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регистрирующий орган при государственной регистрации юридических лиц, индивидуальных предпринимателей и крестьянских (фермерских) хозяйств».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официальном сайте ФНС России находится ссылка на Заявление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регистрации юридического лица при создании, которой мы рекомендуем воспользоваться при заполнении Заявления по форме Р11001: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https://www.nalog.gov.ru/rn77/fl/interest/open_business/compaby_reg/4162139/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Рисунок 1" descr="image00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0148" y="3801837"/>
            <a:ext cx="1509912" cy="148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738987"/>
              </p:ext>
            </p:extLst>
          </p:nvPr>
        </p:nvGraphicFramePr>
        <p:xfrm>
          <a:off x="1104900" y="609679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Acrobat Document" showAsIcon="1" r:id="rId6" imgW="914400" imgH="771480" progId="AcroExch.Document.DC">
                  <p:embed/>
                </p:oleObj>
              </mc:Choice>
              <mc:Fallback>
                <p:oleObj name="Acrobat Document" showAsIcon="1" r:id="rId6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4900" y="609679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Овал 16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33859" y="1362414"/>
            <a:ext cx="33761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одатайство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 в форме общества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</a:t>
            </a: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писок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ведомление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избрании совета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01625" y="516731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01625" y="463232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01625" y="424815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01625" y="387985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1625" y="3498851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01625" y="3131459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01625" y="256540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01625" y="183197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301625" y="147002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213226" y="142557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7500" y="-38100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29457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42034"/>
            <a:ext cx="778033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Совета директоров содержит прочерки, которые необходимо заполнить информацией, относящейся к создаваемой РНКО. Протокол Совета директоров должен быть подписан Председателем Совета директоров и секретарем заседания Совета директоров с расшифровкой фамилии, имени и отчества подписавших лиц.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7577"/>
              </p:ext>
            </p:extLst>
          </p:nvPr>
        </p:nvGraphicFramePr>
        <p:xfrm>
          <a:off x="1106488" y="6096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6488" y="6096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Овал 16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33859" y="1362414"/>
            <a:ext cx="33761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одатайство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 в форме общества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ротокол </a:t>
            </a: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писок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ведомление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избрании совета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01625" y="516731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01625" y="463232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01625" y="424815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01625" y="3879851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01625" y="349885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01625" y="3131459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01625" y="256540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01625" y="183197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01625" y="147002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4213226" y="142557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7193" y="-38100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423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6050" y="1338406"/>
            <a:ext cx="778419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заполнения и подписания списка учредителей установлен Приложением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Инструкции Банка России от 02.04.2010 № 135-И «О порядке принятия Банком России решения о государственной регистрации кредитных организаций и выдаче лицензий на осуществление банковских операций».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128655"/>
              </p:ext>
            </p:extLst>
          </p:nvPr>
        </p:nvGraphicFramePr>
        <p:xfrm>
          <a:off x="1112166" y="609600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2166" y="609600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710088"/>
              </p:ext>
            </p:extLst>
          </p:nvPr>
        </p:nvGraphicFramePr>
        <p:xfrm>
          <a:off x="2016919" y="6088859"/>
          <a:ext cx="141900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Документ" showAsIcon="1" r:id="rId8" imgW="914400" imgH="771480" progId="Word.Document.12">
                  <p:embed/>
                </p:oleObj>
              </mc:Choice>
              <mc:Fallback>
                <p:oleObj name="Документ" showAsIcon="1" r:id="rId8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6919" y="6088859"/>
                        <a:ext cx="1419007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Овал 16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33859" y="1362414"/>
            <a:ext cx="33761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одатайство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 в форме общества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писок </a:t>
            </a: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ведомление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избрании совета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1625" y="516731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01625" y="463232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01625" y="4248150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01625" y="387985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01625" y="349885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01625" y="3131459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01625" y="2565401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01625" y="183197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01625" y="147002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4213226" y="14255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1150" y="-34449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27368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C8E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Deck_tm12041065_Win32_LW_v2" id="{4F206296-6CCA-437B-ABEB-95E882651B70}" vid="{35168526-4CBB-4325-9C81-5B5C83385FF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2B6A28-7094-4F7C-9CE6-FEFFCFA7E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126E60-8824-40C8-9624-5890E719C527}">
  <ds:schemaRefs>
    <ds:schemaRef ds:uri="http://purl.org/dc/dcmitype/"/>
    <ds:schemaRef ds:uri="http://www.w3.org/XML/1998/namespace"/>
    <ds:schemaRef ds:uri="16c05727-aa75-4e4a-9b5f-8a80a1165891"/>
    <ds:schemaRef ds:uri="http://schemas.microsoft.com/office/2006/documentManagement/types"/>
    <ds:schemaRef ds:uri="71af3243-3dd4-4a8d-8c0d-dd76da1f02a5"/>
    <ds:schemaRef ds:uri="230e9df3-be65-4c73-a93b-d1236ebd677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817B950-985C-4D79-B0A3-FA5D2FD7806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382</Words>
  <Application>Microsoft Office PowerPoint</Application>
  <PresentationFormat>Широкоэкранный</PresentationFormat>
  <Paragraphs>146</Paragraphs>
  <Slides>13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Source Sans Pro</vt:lpstr>
      <vt:lpstr>Тема Office</vt:lpstr>
      <vt:lpstr>Acrobat Document</vt:lpstr>
      <vt:lpstr>Документ</vt:lpstr>
      <vt:lpstr>СОЗДАНИЕ РНКО В ФОРМЕ ООО</vt:lpstr>
      <vt:lpstr>Цель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2021-07-29T04:12:45Z</dcterms:created>
  <dcterms:modified xsi:type="dcterms:W3CDTF">2026-05-22T07:01:47Z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